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698" r:id="rId2"/>
    <p:sldId id="830" r:id="rId3"/>
    <p:sldId id="879" r:id="rId4"/>
    <p:sldId id="860" r:id="rId5"/>
    <p:sldId id="881" r:id="rId6"/>
    <p:sldId id="858" r:id="rId7"/>
    <p:sldId id="857" r:id="rId8"/>
    <p:sldId id="880" r:id="rId9"/>
    <p:sldId id="873" r:id="rId10"/>
    <p:sldId id="887" r:id="rId11"/>
    <p:sldId id="886" r:id="rId12"/>
    <p:sldId id="850" r:id="rId13"/>
    <p:sldId id="883" r:id="rId14"/>
    <p:sldId id="862" r:id="rId15"/>
    <p:sldId id="855" r:id="rId16"/>
    <p:sldId id="854" r:id="rId17"/>
    <p:sldId id="876" r:id="rId18"/>
    <p:sldId id="853" r:id="rId19"/>
    <p:sldId id="852" r:id="rId20"/>
    <p:sldId id="884" r:id="rId21"/>
    <p:sldId id="885" r:id="rId22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7F"/>
    <a:srgbClr val="558ED5"/>
    <a:srgbClr val="00863D"/>
    <a:srgbClr val="369A3B"/>
    <a:srgbClr val="FFFFCC"/>
    <a:srgbClr val="CC3300"/>
    <a:srgbClr val="FFCC66"/>
    <a:srgbClr val="FAEAF9"/>
    <a:srgbClr val="F6D6F4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381" autoAdjust="0"/>
    <p:restoredTop sz="92264" autoAdjust="0"/>
  </p:normalViewPr>
  <p:slideViewPr>
    <p:cSldViewPr snapToGrid="0">
      <p:cViewPr>
        <p:scale>
          <a:sx n="125" d="100"/>
          <a:sy n="125" d="100"/>
        </p:scale>
        <p:origin x="-114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2736" y="-126"/>
      </p:cViewPr>
      <p:guideLst>
        <p:guide orient="horz" pos="3109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putivtseva.n.v\Application%20Data\Microsoft\Excel\&#1069;&#1083;&#1100;&#1082;&#1086;&#1085;%20(version%202).xlsb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seleznev.i.l\&#1056;&#1072;&#1073;&#1086;&#1095;&#1080;&#1081;%20&#1089;&#1090;&#1086;&#1083;\&#1076;&#1083;&#1103;%20&#1055;&#1086;&#1083;&#1091;&#1085;&#1082;&#1080;&#1085;&#1072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6507846709382168E-2"/>
          <c:y val="0"/>
          <c:w val="0.92349215329061751"/>
          <c:h val="0.85454901344252066"/>
        </c:manualLayout>
      </c:layout>
      <c:ofPieChart>
        <c:ofPieType val="pie"/>
        <c:varyColors val="1"/>
        <c:ser>
          <c:idx val="0"/>
          <c:order val="0"/>
          <c:dPt>
            <c:idx val="1"/>
            <c:bubble3D val="0"/>
            <c:spPr>
              <a:solidFill>
                <a:srgbClr val="BF86D6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bubble3D val="0"/>
            <c:spPr>
              <a:solidFill>
                <a:srgbClr val="3D8367"/>
              </a:solidFill>
              <a:ln>
                <a:solidFill>
                  <a:srgbClr val="4F81BD"/>
                </a:solidFill>
              </a:ln>
            </c:spPr>
          </c:dPt>
          <c:dPt>
            <c:idx val="3"/>
            <c:bubble3D val="0"/>
            <c:spPr>
              <a:solidFill>
                <a:srgbClr val="00B0F0"/>
              </a:solidFill>
              <a:ln>
                <a:solidFill>
                  <a:srgbClr val="4F81BD"/>
                </a:solidFill>
              </a:ln>
            </c:spPr>
          </c:dPt>
          <c:dPt>
            <c:idx val="4"/>
            <c:bubble3D val="0"/>
            <c:explosion val="47"/>
            <c:spPr>
              <a:solidFill>
                <a:srgbClr val="9549BF"/>
              </a:solidFill>
              <a:ln>
                <a:solidFill>
                  <a:srgbClr val="4F81BD"/>
                </a:solidFill>
              </a:ln>
            </c:spPr>
          </c:dPt>
          <c:cat>
            <c:strRef>
              <c:f>'2010'!$B$4:$B$7</c:f>
              <c:strCache>
                <c:ptCount val="4"/>
                <c:pt idx="0">
                  <c:v>Россия</c:v>
                </c:pt>
                <c:pt idx="1">
                  <c:v>Прочие страны</c:v>
                </c:pt>
                <c:pt idx="2">
                  <c:v>Элькон</c:v>
                </c:pt>
                <c:pt idx="3">
                  <c:v>Другие</c:v>
                </c:pt>
              </c:strCache>
            </c:strRef>
          </c:cat>
          <c:val>
            <c:numRef>
              <c:f>'2010'!$C$4:$C$7</c:f>
              <c:numCache>
                <c:formatCode>General</c:formatCode>
                <c:ptCount val="4"/>
                <c:pt idx="1">
                  <c:v>5740</c:v>
                </c:pt>
                <c:pt idx="2">
                  <c:v>309.89999999999969</c:v>
                </c:pt>
                <c:pt idx="3">
                  <c:v>256.39999999999969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5555555556863E-2"/>
          <c:y val="0.21064814814814894"/>
          <c:w val="0.81388888888889244"/>
          <c:h val="0.77314814814814936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9.3457323207805226E-2"/>
                  <c:y val="-0.33793041786449407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SiO</a:t>
                    </a:r>
                    <a:r>
                      <a:rPr lang="en-US" sz="900" baseline="-25000" dirty="0" smtClean="0"/>
                      <a:t>2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 58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7954024111469E-3"/>
                  <c:y val="9.780605511796584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Al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3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12</a:t>
                    </a:r>
                    <a:r>
                      <a:rPr lang="ru-RU" sz="900" dirty="0" smtClean="0"/>
                      <a:t>.0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90932354376031E-3"/>
                  <c:y val="-5.8281548214945945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K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7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9882874015748827E-2"/>
                  <c:y val="-4.3272820064158647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CO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 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4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900" smtClean="0"/>
                      <a:t>CaO </a:t>
                    </a:r>
                    <a:r>
                      <a:rPr lang="ru-RU" sz="900" smtClean="0"/>
                      <a:t> </a:t>
                    </a:r>
                    <a:r>
                      <a:rPr lang="en-US" sz="900" smtClean="0"/>
                      <a:t>4</a:t>
                    </a:r>
                    <a:r>
                      <a:rPr lang="ru-RU" sz="900" smtClean="0"/>
                      <a:t>.</a:t>
                    </a:r>
                    <a:r>
                      <a:rPr lang="en-US" sz="90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900" smtClean="0"/>
                      <a:t>Fe</a:t>
                    </a:r>
                    <a:r>
                      <a:rPr lang="en-US" sz="900" baseline="-25000" smtClean="0"/>
                      <a:t>2</a:t>
                    </a:r>
                    <a:r>
                      <a:rPr lang="en-US" sz="900" smtClean="0"/>
                      <a:t>O</a:t>
                    </a:r>
                    <a:r>
                      <a:rPr lang="en-US" sz="900" baseline="-25000" smtClean="0"/>
                      <a:t>3</a:t>
                    </a:r>
                    <a:r>
                      <a:rPr lang="en-US" sz="900" smtClean="0"/>
                      <a:t> </a:t>
                    </a:r>
                    <a:r>
                      <a:rPr lang="ru-RU" sz="900" smtClean="0"/>
                      <a:t>  </a:t>
                    </a:r>
                    <a:r>
                      <a:rPr lang="en-US" sz="900" smtClean="0"/>
                      <a:t>3</a:t>
                    </a:r>
                    <a:r>
                      <a:rPr lang="ru-RU" sz="900" smtClean="0"/>
                      <a:t>.</a:t>
                    </a:r>
                    <a:r>
                      <a:rPr lang="en-US" sz="90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900" dirty="0" smtClean="0"/>
                      <a:t>S</a:t>
                    </a:r>
                    <a:r>
                      <a:rPr lang="ru-RU" sz="900" dirty="0" smtClean="0"/>
                      <a:t>сульфид.  2.4-4.0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4432815719388924E-2"/>
                  <c:y val="-8.686925598880752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MgO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1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18132720909886271"/>
                  <c:y val="-7.1857684456110406E-3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Na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1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Э+Н'!$B$4:$B$12</c:f>
              <c:strCache>
                <c:ptCount val="9"/>
                <c:pt idx="0">
                  <c:v>SiO2</c:v>
                </c:pt>
                <c:pt idx="1">
                  <c:v>Al2O3</c:v>
                </c:pt>
                <c:pt idx="2">
                  <c:v>K2O</c:v>
                </c:pt>
                <c:pt idx="3">
                  <c:v>CO2</c:v>
                </c:pt>
                <c:pt idx="4">
                  <c:v>CaO</c:v>
                </c:pt>
                <c:pt idx="5">
                  <c:v>Fe2O3</c:v>
                </c:pt>
                <c:pt idx="6">
                  <c:v>Sобщ.</c:v>
                </c:pt>
                <c:pt idx="7">
                  <c:v>MgO</c:v>
                </c:pt>
                <c:pt idx="8">
                  <c:v>Na2O</c:v>
                </c:pt>
              </c:strCache>
            </c:strRef>
          </c:cat>
          <c:val>
            <c:numRef>
              <c:f>'срав  хим сотава Э+Н'!$C$4:$C$12</c:f>
              <c:numCache>
                <c:formatCode>0.0</c:formatCode>
                <c:ptCount val="9"/>
                <c:pt idx="0">
                  <c:v>58</c:v>
                </c:pt>
                <c:pt idx="1">
                  <c:v>12</c:v>
                </c:pt>
                <c:pt idx="2">
                  <c:v>7.2</c:v>
                </c:pt>
                <c:pt idx="3">
                  <c:v>4.9000000000000004</c:v>
                </c:pt>
                <c:pt idx="4">
                  <c:v>4.5999999999999996</c:v>
                </c:pt>
                <c:pt idx="5">
                  <c:v>3.9</c:v>
                </c:pt>
                <c:pt idx="6">
                  <c:v>2.2000000000000002</c:v>
                </c:pt>
                <c:pt idx="7">
                  <c:v>1.7000000000000051</c:v>
                </c:pt>
                <c:pt idx="8">
                  <c:v>1.5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6666666666721"/>
          <c:y val="0.17824074074074178"/>
          <c:w val="0.81388888888889244"/>
          <c:h val="0.7731481481481528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1.0353018372703412E-2"/>
                  <c:y val="-5.2563429571303923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/>
                      <a:t>S</a:t>
                    </a:r>
                    <a:r>
                      <a:rPr lang="ru-RU" sz="900" dirty="0" smtClean="0"/>
                      <a:t>сульфат.  0.8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756397869766963E-2"/>
                  <c:y val="-2.59517047501277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FeO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573381452318461E-2"/>
                  <c:y val="7.3468576844561595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TiO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80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213254593175859E-3"/>
                  <c:y val="-6.385753864100321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P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5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6328386303189521"/>
                  <c:y val="-9.9586587903730053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U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11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2311898512686266E-3"/>
                  <c:y val="-6.914953339165937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V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5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322950824554682"/>
                  <c:y val="-5.456993010255980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MnO</a:t>
                    </a:r>
                    <a:r>
                      <a:rPr lang="en-US" sz="900" dirty="0" smtClean="0"/>
                      <a:t> 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04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Э+Н'!$B$16:$B$22</c:f>
              <c:strCache>
                <c:ptCount val="7"/>
                <c:pt idx="0">
                  <c:v>Sсульф.</c:v>
                </c:pt>
                <c:pt idx="1">
                  <c:v>FeO</c:v>
                </c:pt>
                <c:pt idx="2">
                  <c:v>TiO2</c:v>
                </c:pt>
                <c:pt idx="3">
                  <c:v>P2O5</c:v>
                </c:pt>
                <c:pt idx="4">
                  <c:v>U</c:v>
                </c:pt>
                <c:pt idx="5">
                  <c:v>V2O5</c:v>
                </c:pt>
                <c:pt idx="6">
                  <c:v>MnO</c:v>
                </c:pt>
              </c:strCache>
            </c:strRef>
          </c:cat>
          <c:val>
            <c:numRef>
              <c:f>'срав  хим сотава Э+Н'!$C$16:$C$22</c:f>
              <c:numCache>
                <c:formatCode>0.0</c:formatCode>
                <c:ptCount val="7"/>
                <c:pt idx="0">
                  <c:v>0.92055555555555568</c:v>
                </c:pt>
                <c:pt idx="1">
                  <c:v>0.84000000000000064</c:v>
                </c:pt>
                <c:pt idx="2" formatCode="0.00">
                  <c:v>0.8</c:v>
                </c:pt>
                <c:pt idx="3" formatCode="0.00">
                  <c:v>0.5</c:v>
                </c:pt>
                <c:pt idx="4" formatCode="0.00">
                  <c:v>0.11</c:v>
                </c:pt>
                <c:pt idx="5" formatCode="0.00">
                  <c:v>6.9444444444444503E-2</c:v>
                </c:pt>
                <c:pt idx="6" formatCode="0.00">
                  <c:v>4.3666666666666673E-2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16186074010427"/>
          <c:y val="0.15037795299069903"/>
          <c:w val="0.73001065993030734"/>
          <c:h val="0.6927852228083875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Au 0</a:t>
                    </a:r>
                    <a:r>
                      <a:rPr lang="ru-RU" dirty="0" smtClean="0"/>
                      <a:t>.7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2627538451891566E-2"/>
                  <c:y val="-7.24571417211894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Ag 5</a:t>
                    </a:r>
                    <a:r>
                      <a:rPr lang="ru-RU" dirty="0" smtClean="0"/>
                      <a:t>.</a:t>
                    </a:r>
                    <a:r>
                      <a:rPr lang="en-US" dirty="0" smtClean="0"/>
                      <a:t>80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Э+Н'!$B$24:$B$25</c:f>
              <c:strCache>
                <c:ptCount val="2"/>
                <c:pt idx="0">
                  <c:v>Au</c:v>
                </c:pt>
                <c:pt idx="1">
                  <c:v>Ag</c:v>
                </c:pt>
              </c:strCache>
            </c:strRef>
          </c:cat>
          <c:val>
            <c:numRef>
              <c:f>'срав  хим сотава Э+Н'!$C$24:$C$25</c:f>
              <c:numCache>
                <c:formatCode>0.00</c:formatCode>
                <c:ptCount val="2"/>
                <c:pt idx="0">
                  <c:v>0.8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50500394767791"/>
          <c:y val="0.13956054048105571"/>
          <c:w val="0.89411552031787833"/>
          <c:h val="0.6764706115207350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 Цена U3O8, долл/фунт</c:v>
                </c:pt>
              </c:strCache>
            </c:strRef>
          </c:tx>
          <c:spPr>
            <a:ln w="38100"/>
          </c:spPr>
          <c:marker>
            <c:symbol val="none"/>
          </c:marker>
          <c:cat>
            <c:strRef>
              <c:f>Лист1!$B$30:$B$50</c:f>
              <c:strCache>
                <c:ptCount val="21"/>
                <c:pt idx="0">
                  <c:v>01/17/2011</c:v>
                </c:pt>
                <c:pt idx="1">
                  <c:v>01/24/2011</c:v>
                </c:pt>
                <c:pt idx="2">
                  <c:v>01/31/2011</c:v>
                </c:pt>
                <c:pt idx="3">
                  <c:v>02/14/2011</c:v>
                </c:pt>
                <c:pt idx="4">
                  <c:v>02/21/2011</c:v>
                </c:pt>
                <c:pt idx="5">
                  <c:v>02/28/2011</c:v>
                </c:pt>
                <c:pt idx="6">
                  <c:v>03/14/2011</c:v>
                </c:pt>
                <c:pt idx="7">
                  <c:v>03/21/2011</c:v>
                </c:pt>
                <c:pt idx="8">
                  <c:v>03/28/2011</c:v>
                </c:pt>
                <c:pt idx="9">
                  <c:v>04/18/2011</c:v>
                </c:pt>
                <c:pt idx="10">
                  <c:v>04/25/2011</c:v>
                </c:pt>
                <c:pt idx="11">
                  <c:v>05/16/2011</c:v>
                </c:pt>
                <c:pt idx="12">
                  <c:v>05/30/2011</c:v>
                </c:pt>
                <c:pt idx="13">
                  <c:v>06/13/2011</c:v>
                </c:pt>
                <c:pt idx="14">
                  <c:v>06/20/2011</c:v>
                </c:pt>
                <c:pt idx="15">
                  <c:v>06/27/2011</c:v>
                </c:pt>
                <c:pt idx="16">
                  <c:v>07/18/2011</c:v>
                </c:pt>
                <c:pt idx="17">
                  <c:v>07/25/2011</c:v>
                </c:pt>
                <c:pt idx="18">
                  <c:v>08/15/2011</c:v>
                </c:pt>
                <c:pt idx="19">
                  <c:v>08/22/2011</c:v>
                </c:pt>
                <c:pt idx="20">
                  <c:v>08/30/2011</c:v>
                </c:pt>
              </c:strCache>
            </c:strRef>
          </c:cat>
          <c:val>
            <c:numRef>
              <c:f>Лист1!$C$30:$C$50</c:f>
              <c:numCache>
                <c:formatCode>[$$-409]#,##0.0</c:formatCode>
                <c:ptCount val="21"/>
                <c:pt idx="0">
                  <c:v>68</c:v>
                </c:pt>
                <c:pt idx="1">
                  <c:v>70</c:v>
                </c:pt>
                <c:pt idx="2">
                  <c:v>73</c:v>
                </c:pt>
                <c:pt idx="3">
                  <c:v>72.25</c:v>
                </c:pt>
                <c:pt idx="4">
                  <c:v>68.75</c:v>
                </c:pt>
                <c:pt idx="5">
                  <c:v>69.75</c:v>
                </c:pt>
                <c:pt idx="6">
                  <c:v>60</c:v>
                </c:pt>
                <c:pt idx="7">
                  <c:v>60</c:v>
                </c:pt>
                <c:pt idx="8">
                  <c:v>62.5</c:v>
                </c:pt>
                <c:pt idx="9">
                  <c:v>57.25</c:v>
                </c:pt>
                <c:pt idx="10">
                  <c:v>55.5</c:v>
                </c:pt>
                <c:pt idx="11">
                  <c:v>57.75</c:v>
                </c:pt>
                <c:pt idx="12">
                  <c:v>57.5</c:v>
                </c:pt>
                <c:pt idx="13">
                  <c:v>54.75</c:v>
                </c:pt>
                <c:pt idx="14">
                  <c:v>54.5</c:v>
                </c:pt>
                <c:pt idx="15">
                  <c:v>54.25</c:v>
                </c:pt>
                <c:pt idx="16">
                  <c:v>53.5</c:v>
                </c:pt>
                <c:pt idx="17">
                  <c:v>51.5</c:v>
                </c:pt>
                <c:pt idx="18">
                  <c:v>50.5</c:v>
                </c:pt>
                <c:pt idx="19">
                  <c:v>50.5</c:v>
                </c:pt>
                <c:pt idx="20">
                  <c:v>48.85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6952832"/>
        <c:axId val="136962816"/>
      </c:lineChart>
      <c:catAx>
        <c:axId val="136952832"/>
        <c:scaling>
          <c:orientation val="minMax"/>
        </c:scaling>
        <c:delete val="0"/>
        <c:axPos val="b"/>
        <c:majorTickMark val="out"/>
        <c:minorTickMark val="none"/>
        <c:tickLblPos val="none"/>
        <c:txPr>
          <a:bodyPr/>
          <a:lstStyle/>
          <a:p>
            <a:pPr>
              <a:defRPr lang="ru-RU"/>
            </a:pPr>
            <a:endParaRPr lang="ru-RU"/>
          </a:p>
        </c:txPr>
        <c:crossAx val="136962816"/>
        <c:crosses val="autoZero"/>
        <c:auto val="1"/>
        <c:lblAlgn val="ctr"/>
        <c:lblOffset val="100"/>
        <c:tickMarkSkip val="3"/>
        <c:noMultiLvlLbl val="0"/>
      </c:catAx>
      <c:valAx>
        <c:axId val="136962816"/>
        <c:scaling>
          <c:orientation val="minMax"/>
          <c:min val="40"/>
        </c:scaling>
        <c:delete val="0"/>
        <c:axPos val="l"/>
        <c:numFmt formatCode="[$$-409]#,##0.0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369528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0.68982</cdr:x>
      <cdr:y>0.22314</cdr:y>
    </cdr:from>
    <cdr:to>
      <cdr:x>1</cdr:x>
      <cdr:y>0.4647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53432" y="428628"/>
          <a:ext cx="1132750" cy="464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900" b="1" dirty="0" smtClean="0"/>
            <a:t>Прочие </a:t>
          </a:r>
          <a:endParaRPr lang="en-US" sz="900" b="1" dirty="0" smtClean="0"/>
        </a:p>
        <a:p xmlns:a="http://schemas.openxmlformats.org/drawingml/2006/main">
          <a:pPr algn="ctr"/>
          <a:r>
            <a:rPr lang="en-US" sz="900" b="1" dirty="0" smtClean="0"/>
            <a:t>257 </a:t>
          </a:r>
          <a:r>
            <a:rPr lang="ru-RU" sz="900" b="1" dirty="0" smtClean="0"/>
            <a:t>тыс.т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0.74335</cdr:x>
      <cdr:y>0.55784</cdr:y>
    </cdr:from>
    <cdr:to>
      <cdr:x>0.93394</cdr:x>
      <cdr:y>0.77631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714644" y="1071570"/>
          <a:ext cx="696018" cy="419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r>
            <a:rPr lang="ru-RU" sz="900" b="1" dirty="0" smtClean="0"/>
            <a:t>Элькон</a:t>
          </a:r>
          <a:endParaRPr lang="en-US" sz="900" b="1" dirty="0" smtClean="0"/>
        </a:p>
        <a:p xmlns:a="http://schemas.openxmlformats.org/drawingml/2006/main">
          <a:r>
            <a:rPr lang="en-US" sz="900" b="1" dirty="0" smtClean="0"/>
            <a:t>3</a:t>
          </a:r>
          <a:r>
            <a:rPr lang="ru-RU" sz="900" b="1" dirty="0" smtClean="0"/>
            <a:t>1</a:t>
          </a:r>
          <a:r>
            <a:rPr lang="en-US" sz="900" b="1" dirty="0" smtClean="0"/>
            <a:t>9 </a:t>
          </a:r>
          <a:r>
            <a:rPr lang="ru-RU" sz="900" b="1" dirty="0" smtClean="0"/>
            <a:t>тыс.т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0.43535</cdr:x>
      <cdr:y>0</cdr:y>
    </cdr:from>
    <cdr:to>
      <cdr:x>0.65055</cdr:x>
      <cdr:y>0.34103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589876" y="-161116"/>
          <a:ext cx="785891" cy="6550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pPr algn="ctr"/>
          <a:r>
            <a:rPr lang="ru-RU" sz="900" b="1" dirty="0" smtClean="0"/>
            <a:t>Россия</a:t>
          </a:r>
          <a:endParaRPr lang="en-US" sz="900" b="1" dirty="0" smtClean="0"/>
        </a:p>
        <a:p xmlns:a="http://schemas.openxmlformats.org/drawingml/2006/main">
          <a:pPr algn="ctr"/>
          <a:r>
            <a:rPr lang="en-US" sz="900" b="1" dirty="0" smtClean="0"/>
            <a:t>5</a:t>
          </a:r>
          <a:r>
            <a:rPr lang="ru-RU" sz="900" b="1" dirty="0" smtClean="0"/>
            <a:t>7</a:t>
          </a:r>
          <a:r>
            <a:rPr lang="en-US" sz="900" b="1" dirty="0" smtClean="0"/>
            <a:t>6 </a:t>
          </a:r>
          <a:r>
            <a:rPr lang="ru-RU" sz="900" b="1" dirty="0" smtClean="0"/>
            <a:t>тыс.т</a:t>
          </a:r>
          <a:endParaRPr lang="en-US" sz="900" b="1" dirty="0" smtClean="0"/>
        </a:p>
        <a:p xmlns:a="http://schemas.openxmlformats.org/drawingml/2006/main">
          <a:pPr algn="ctr"/>
          <a:r>
            <a:rPr lang="ru-RU" sz="900" b="1" dirty="0" smtClean="0"/>
            <a:t>10</a:t>
          </a:r>
          <a:r>
            <a:rPr lang="en-US" sz="900" b="1" dirty="0" smtClean="0"/>
            <a:t>%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0.07825</cdr:x>
      <cdr:y>0.29752</cdr:y>
    </cdr:from>
    <cdr:to>
      <cdr:x>0.39124</cdr:x>
      <cdr:y>0.64566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85752" y="571504"/>
          <a:ext cx="1143012" cy="668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r>
            <a:rPr lang="ru-RU" sz="900" b="1" dirty="0" smtClean="0"/>
            <a:t>Мировые</a:t>
          </a:r>
        </a:p>
        <a:p xmlns:a="http://schemas.openxmlformats.org/drawingml/2006/main">
          <a:r>
            <a:rPr lang="ru-RU" sz="900" b="1" dirty="0" smtClean="0"/>
            <a:t>ресурсы урана </a:t>
          </a:r>
        </a:p>
        <a:p xmlns:a="http://schemas.openxmlformats.org/drawingml/2006/main">
          <a:r>
            <a:rPr lang="ru-RU" sz="900" b="1" dirty="0" smtClean="0"/>
            <a:t>без России</a:t>
          </a:r>
          <a:endParaRPr lang="en-US" sz="900" b="1" dirty="0" smtClean="0"/>
        </a:p>
        <a:p xmlns:a="http://schemas.openxmlformats.org/drawingml/2006/main">
          <a:r>
            <a:rPr lang="en-US" sz="900" b="1" dirty="0" smtClean="0"/>
            <a:t>5740 </a:t>
          </a:r>
          <a:r>
            <a:rPr lang="ru-RU" sz="900" b="1" dirty="0" smtClean="0"/>
            <a:t>тыс.т</a:t>
          </a:r>
          <a:r>
            <a:rPr lang="en-US" sz="900" b="1" dirty="0" smtClean="0"/>
            <a:t> – 9</a:t>
          </a:r>
          <a:r>
            <a:rPr lang="ru-RU" sz="900" b="1" dirty="0" smtClean="0"/>
            <a:t>0</a:t>
          </a:r>
          <a:r>
            <a:rPr lang="en-US" sz="900" b="1" dirty="0" smtClean="0"/>
            <a:t>%</a:t>
          </a:r>
          <a:endParaRPr lang="ru-RU" sz="9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8" y="2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980A80-185E-4B72-B596-877D6844DE15}" type="datetimeFigureOut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316" tIns="44657" rIns="89316" bIns="4465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7" y="4687057"/>
            <a:ext cx="5389239" cy="4439368"/>
          </a:xfrm>
          <a:prstGeom prst="rect">
            <a:avLst/>
          </a:prstGeom>
        </p:spPr>
        <p:txBody>
          <a:bodyPr vert="horz" lIns="89316" tIns="44657" rIns="89316" bIns="4465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0949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8" y="9370949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43E87C-088C-46FA-8789-C04FC34DD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10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43E87C-088C-46FA-8789-C04FC34DDF0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5"/>
          <p:cNvGrpSpPr>
            <a:grpSpLocks/>
          </p:cNvGrpSpPr>
          <p:nvPr userDrawn="1"/>
        </p:nvGrpSpPr>
        <p:grpSpPr bwMode="auto">
          <a:xfrm>
            <a:off x="8072438" y="207963"/>
            <a:ext cx="1000125" cy="649287"/>
            <a:chOff x="1238224" y="1297355"/>
            <a:chExt cx="1000132" cy="64909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332000" y="1297355"/>
              <a:ext cx="781030" cy="369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>
              <a:off x="1238224" y="1500495"/>
              <a:ext cx="1000132" cy="445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ru-RU" sz="2300" b="1" dirty="0">
                  <a:latin typeface="Bookman Old Style" pitchFamily="18" charset="0"/>
                  <a:ea typeface="Times New Roman" pitchFamily="18" charset="0"/>
                  <a:cs typeface="Bookman Old Style" pitchFamily="18" charset="0"/>
                </a:rPr>
                <a:t>эгмк</a:t>
              </a:r>
              <a:endParaRPr lang="ru-RU" sz="2300" dirty="0">
                <a:latin typeface="Arial" pitchFamily="34" charset="0"/>
              </a:endParaRPr>
            </a:p>
          </p:txBody>
        </p:sp>
      </p:grpSp>
      <p:pic>
        <p:nvPicPr>
          <p:cNvPr id="7" name="Picture 1" descr="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71450"/>
            <a:ext cx="5302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73DE-B262-4C2D-B98A-0E86F6C54BEF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740FF-B6F4-4BC5-A5AF-D147F30E5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4C01E-74D2-4692-8A6A-0EE983844B8D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E6B8-5C0F-42B9-AF1C-9DF1A0268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DF42-B869-46ED-AD97-385F067D37AB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185DA-F16A-4B87-A7A8-64454E61B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71450"/>
            <a:ext cx="5302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16"/>
          <p:cNvGrpSpPr>
            <a:grpSpLocks/>
          </p:cNvGrpSpPr>
          <p:nvPr userDrawn="1"/>
        </p:nvGrpSpPr>
        <p:grpSpPr bwMode="auto">
          <a:xfrm>
            <a:off x="8072438" y="279400"/>
            <a:ext cx="1000125" cy="649288"/>
            <a:chOff x="1238224" y="1297355"/>
            <a:chExt cx="1000132" cy="64909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332000" y="1297355"/>
              <a:ext cx="781030" cy="369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1238224" y="1500495"/>
              <a:ext cx="1000132" cy="445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ru-RU" sz="2300" b="1" dirty="0">
                  <a:latin typeface="Bookman Old Style" pitchFamily="18" charset="0"/>
                  <a:ea typeface="Times New Roman" pitchFamily="18" charset="0"/>
                  <a:cs typeface="Bookman Old Style" pitchFamily="18" charset="0"/>
                </a:rPr>
                <a:t>эгмк</a:t>
              </a:r>
              <a:endParaRPr lang="ru-RU" sz="2300" dirty="0">
                <a:latin typeface="Arial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15103-96A7-4F41-8B8B-57D4110CF933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2C75-2508-42E5-AADC-A7E8409F5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09AE5-C65B-44A0-B5EB-5C40692745F8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CB4E-3B6B-484A-A2F5-F3E0109C9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DABEB-3E39-4454-AFA6-43701562CB20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243BA-DDE4-43EF-AE42-1849C6DFE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1AFF-56E7-4DB7-A64F-4A56B659E5FD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F9E46-4A28-4595-A547-5CF046BB3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7D8D-2E37-402A-AD93-61B2FD3995E9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1138-7ABA-4020-84B0-1E724A881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13346-548B-4349-9332-A72074CC6AF4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067E8-E8CB-4E04-8731-5C96834E4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5A656-E5B1-4CFD-B77B-F7B80D625506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F4B0-AD04-45CF-8757-B627558F7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E783-1488-4AE9-8D3E-7140B5B9C1D4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7B611-899F-4C4F-B76E-6DABC838C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7ED055-CCD0-4AC9-818F-0F7AA1C7DA5A}" type="datetime1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844F5F-EFDF-4271-89C8-A46B7DA5D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news.ru/upload/iblock/fc0/uran_fn.jpg" TargetMode="External"/><Relationship Id="rId13" Type="http://schemas.openxmlformats.org/officeDocument/2006/relationships/hyperlink" Target="http://www.sywol.ru/albums/userpics/10001/477121.jpg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12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uole.eps.ru/images/Platina.jpg" TargetMode="External"/><Relationship Id="rId5" Type="http://schemas.openxmlformats.org/officeDocument/2006/relationships/hyperlink" Target="http://www.bellona.ru/imagearchive/almaz.jpg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png"/><Relationship Id="rId4" Type="http://schemas.openxmlformats.org/officeDocument/2006/relationships/oleObject" Target="../embeddings/_____Microsoft_Excel_97-2003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1.jpg@01CC7C58.BA454590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varvara.o.v@armz.ru" TargetMode="External"/><Relationship Id="rId2" Type="http://schemas.openxmlformats.org/officeDocument/2006/relationships/hyperlink" Target="mailto:leskov.m.i@armz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otsilenkov.d.a@armz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Прямоугольник 299"/>
          <p:cNvSpPr/>
          <p:nvPr/>
        </p:nvSpPr>
        <p:spPr>
          <a:xfrm>
            <a:off x="785815" y="3392492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4500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2786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3" name="Прямоугольник 192"/>
          <p:cNvSpPr/>
          <p:nvPr/>
        </p:nvSpPr>
        <p:spPr>
          <a:xfrm>
            <a:off x="3357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" name="Прямоугольник 193"/>
          <p:cNvSpPr/>
          <p:nvPr/>
        </p:nvSpPr>
        <p:spPr>
          <a:xfrm>
            <a:off x="3929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5" name="Прямоугольник 194"/>
          <p:cNvSpPr/>
          <p:nvPr/>
        </p:nvSpPr>
        <p:spPr>
          <a:xfrm>
            <a:off x="3071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3643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4214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1928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1" name="Прямоугольник 210"/>
          <p:cNvSpPr/>
          <p:nvPr/>
        </p:nvSpPr>
        <p:spPr>
          <a:xfrm>
            <a:off x="2214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2" name="Прямоугольник 211"/>
          <p:cNvSpPr/>
          <p:nvPr/>
        </p:nvSpPr>
        <p:spPr>
          <a:xfrm>
            <a:off x="2500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3" name="Прямоугольник 212"/>
          <p:cNvSpPr/>
          <p:nvPr/>
        </p:nvSpPr>
        <p:spPr>
          <a:xfrm>
            <a:off x="1071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0" name="Прямоугольник 219"/>
          <p:cNvSpPr/>
          <p:nvPr/>
        </p:nvSpPr>
        <p:spPr>
          <a:xfrm>
            <a:off x="1357315" y="5640400"/>
            <a:ext cx="179387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1" name="Прямоугольник 220"/>
          <p:cNvSpPr/>
          <p:nvPr/>
        </p:nvSpPr>
        <p:spPr>
          <a:xfrm>
            <a:off x="1643063" y="5640400"/>
            <a:ext cx="179387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0" name="Прямоугольник 229"/>
          <p:cNvSpPr/>
          <p:nvPr/>
        </p:nvSpPr>
        <p:spPr>
          <a:xfrm>
            <a:off x="782644" y="5640400"/>
            <a:ext cx="180975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6215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6" name="Прямоугольник 165"/>
          <p:cNvSpPr/>
          <p:nvPr/>
        </p:nvSpPr>
        <p:spPr>
          <a:xfrm>
            <a:off x="6500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7" name="Прямоугольник 166"/>
          <p:cNvSpPr/>
          <p:nvPr/>
        </p:nvSpPr>
        <p:spPr>
          <a:xfrm>
            <a:off x="6786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8" name="Прямоугольник 167"/>
          <p:cNvSpPr/>
          <p:nvPr/>
        </p:nvSpPr>
        <p:spPr>
          <a:xfrm>
            <a:off x="5357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5" name="Прямоугольник 174"/>
          <p:cNvSpPr/>
          <p:nvPr/>
        </p:nvSpPr>
        <p:spPr>
          <a:xfrm>
            <a:off x="5643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6" name="Прямоугольник 175"/>
          <p:cNvSpPr/>
          <p:nvPr/>
        </p:nvSpPr>
        <p:spPr>
          <a:xfrm>
            <a:off x="5929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" name="Прямоугольник 183"/>
          <p:cNvSpPr/>
          <p:nvPr/>
        </p:nvSpPr>
        <p:spPr>
          <a:xfrm>
            <a:off x="4786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5072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9" name="Прямоугольник 268"/>
          <p:cNvSpPr/>
          <p:nvPr/>
        </p:nvSpPr>
        <p:spPr>
          <a:xfrm>
            <a:off x="785815" y="3678238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70" name="Прямоугольник 269"/>
          <p:cNvSpPr/>
          <p:nvPr/>
        </p:nvSpPr>
        <p:spPr>
          <a:xfrm>
            <a:off x="785815" y="396399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74" name="Прямоугольник 273"/>
          <p:cNvSpPr/>
          <p:nvPr/>
        </p:nvSpPr>
        <p:spPr>
          <a:xfrm>
            <a:off x="8075613" y="2643188"/>
            <a:ext cx="360362" cy="360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" name="Прямоугольник 224"/>
          <p:cNvSpPr/>
          <p:nvPr/>
        </p:nvSpPr>
        <p:spPr>
          <a:xfrm>
            <a:off x="782644" y="53927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2" name="Прямоугольник 221"/>
          <p:cNvSpPr/>
          <p:nvPr/>
        </p:nvSpPr>
        <p:spPr>
          <a:xfrm>
            <a:off x="782644" y="48212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782644" y="453550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6" name="Прямоугольник 225"/>
          <p:cNvSpPr/>
          <p:nvPr/>
        </p:nvSpPr>
        <p:spPr>
          <a:xfrm>
            <a:off x="782644" y="42497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8" name="Прямоугольник 227"/>
          <p:cNvSpPr/>
          <p:nvPr/>
        </p:nvSpPr>
        <p:spPr>
          <a:xfrm>
            <a:off x="782644" y="510700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424613" y="264318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1" name="Прямоугольник 140"/>
          <p:cNvSpPr/>
          <p:nvPr/>
        </p:nvSpPr>
        <p:spPr>
          <a:xfrm>
            <a:off x="7143756" y="264318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2" name="Прямоугольник 141"/>
          <p:cNvSpPr/>
          <p:nvPr/>
        </p:nvSpPr>
        <p:spPr>
          <a:xfrm>
            <a:off x="7853364" y="2638425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" name="Прямоугольник 142"/>
          <p:cNvSpPr/>
          <p:nvPr/>
        </p:nvSpPr>
        <p:spPr>
          <a:xfrm>
            <a:off x="6424613" y="3352800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7143756" y="3357563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5" name="Прямоугольник 144"/>
          <p:cNvSpPr/>
          <p:nvPr/>
        </p:nvSpPr>
        <p:spPr>
          <a:xfrm>
            <a:off x="7853364" y="3357563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6" name="Прямоугольник 145"/>
          <p:cNvSpPr/>
          <p:nvPr/>
        </p:nvSpPr>
        <p:spPr>
          <a:xfrm>
            <a:off x="6424613" y="407193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7" name="Прямоугольник 146"/>
          <p:cNvSpPr/>
          <p:nvPr/>
        </p:nvSpPr>
        <p:spPr>
          <a:xfrm>
            <a:off x="7143756" y="407193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8" name="Прямоугольник 147"/>
          <p:cNvSpPr/>
          <p:nvPr/>
        </p:nvSpPr>
        <p:spPr>
          <a:xfrm>
            <a:off x="7853364" y="4067175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91196" y="6067425"/>
            <a:ext cx="1782166" cy="285750"/>
          </a:xfrm>
          <a:solidFill>
            <a:srgbClr val="466DDA">
              <a:alpha val="32000"/>
            </a:srgb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</a:rPr>
              <a:t>февраль 2012 г.</a:t>
            </a:r>
            <a:endParaRPr lang="ru-R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2" name="Group 11"/>
          <p:cNvGrpSpPr>
            <a:grpSpLocks noChangeAspect="1"/>
          </p:cNvGrpSpPr>
          <p:nvPr/>
        </p:nvGrpSpPr>
        <p:grpSpPr bwMode="auto">
          <a:xfrm>
            <a:off x="1500167" y="2500306"/>
            <a:ext cx="4876382" cy="2744790"/>
            <a:chOff x="468" y="1407"/>
            <a:chExt cx="2238" cy="1260"/>
          </a:xfrm>
          <a:solidFill>
            <a:schemeClr val="tx2">
              <a:lumMod val="60000"/>
              <a:lumOff val="40000"/>
              <a:alpha val="35000"/>
            </a:schemeClr>
          </a:solidFill>
        </p:grpSpPr>
        <p:sp>
          <p:nvSpPr>
            <p:cNvPr id="8" name="Freeform 12"/>
            <p:cNvSpPr>
              <a:spLocks noChangeAspect="1"/>
            </p:cNvSpPr>
            <p:nvPr/>
          </p:nvSpPr>
          <p:spPr bwMode="auto">
            <a:xfrm rot="815464">
              <a:off x="2310" y="2429"/>
              <a:ext cx="98" cy="238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13"/>
            <p:cNvSpPr>
              <a:spLocks noChangeAspect="1"/>
            </p:cNvSpPr>
            <p:nvPr/>
          </p:nvSpPr>
          <p:spPr bwMode="auto">
            <a:xfrm rot="815464">
              <a:off x="1976" y="2259"/>
              <a:ext cx="296" cy="198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14"/>
            <p:cNvSpPr>
              <a:spLocks noChangeAspect="1"/>
            </p:cNvSpPr>
            <p:nvPr/>
          </p:nvSpPr>
          <p:spPr bwMode="auto">
            <a:xfrm rot="815464">
              <a:off x="2154" y="2003"/>
              <a:ext cx="311" cy="507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5"/>
            <p:cNvSpPr>
              <a:spLocks noChangeAspect="1"/>
            </p:cNvSpPr>
            <p:nvPr/>
          </p:nvSpPr>
          <p:spPr bwMode="auto">
            <a:xfrm rot="815464">
              <a:off x="2253" y="2451"/>
              <a:ext cx="81" cy="21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6"/>
            <p:cNvSpPr>
              <a:spLocks noChangeAspect="1"/>
            </p:cNvSpPr>
            <p:nvPr/>
          </p:nvSpPr>
          <p:spPr bwMode="auto">
            <a:xfrm rot="815464">
              <a:off x="1817" y="2252"/>
              <a:ext cx="219" cy="319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7"/>
            <p:cNvSpPr>
              <a:spLocks noChangeAspect="1"/>
            </p:cNvSpPr>
            <p:nvPr/>
          </p:nvSpPr>
          <p:spPr bwMode="auto">
            <a:xfrm rot="815464">
              <a:off x="1636" y="2263"/>
              <a:ext cx="297" cy="270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8"/>
            <p:cNvSpPr>
              <a:spLocks noChangeAspect="1"/>
            </p:cNvSpPr>
            <p:nvPr/>
          </p:nvSpPr>
          <p:spPr bwMode="auto">
            <a:xfrm rot="815464">
              <a:off x="1594" y="2096"/>
              <a:ext cx="356" cy="407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9"/>
            <p:cNvSpPr>
              <a:spLocks noChangeAspect="1"/>
            </p:cNvSpPr>
            <p:nvPr/>
          </p:nvSpPr>
          <p:spPr bwMode="auto">
            <a:xfrm rot="815464">
              <a:off x="1433" y="2383"/>
              <a:ext cx="186" cy="120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20"/>
            <p:cNvSpPr>
              <a:spLocks noChangeAspect="1"/>
            </p:cNvSpPr>
            <p:nvPr/>
          </p:nvSpPr>
          <p:spPr bwMode="auto">
            <a:xfrm rot="815464">
              <a:off x="1380" y="2267"/>
              <a:ext cx="87" cy="137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21"/>
            <p:cNvSpPr>
              <a:spLocks noChangeAspect="1"/>
            </p:cNvSpPr>
            <p:nvPr/>
          </p:nvSpPr>
          <p:spPr bwMode="auto">
            <a:xfrm rot="815464">
              <a:off x="1269" y="2114"/>
              <a:ext cx="227" cy="168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22"/>
            <p:cNvSpPr>
              <a:spLocks noChangeAspect="1"/>
            </p:cNvSpPr>
            <p:nvPr/>
          </p:nvSpPr>
          <p:spPr bwMode="auto">
            <a:xfrm rot="815464">
              <a:off x="1121" y="1887"/>
              <a:ext cx="368" cy="262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3"/>
            <p:cNvSpPr>
              <a:spLocks noChangeAspect="1"/>
            </p:cNvSpPr>
            <p:nvPr/>
          </p:nvSpPr>
          <p:spPr bwMode="auto">
            <a:xfrm rot="815464">
              <a:off x="1493" y="1922"/>
              <a:ext cx="92" cy="32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4"/>
            <p:cNvSpPr>
              <a:spLocks noChangeAspect="1"/>
            </p:cNvSpPr>
            <p:nvPr/>
          </p:nvSpPr>
          <p:spPr bwMode="auto">
            <a:xfrm rot="815464">
              <a:off x="1231" y="2208"/>
              <a:ext cx="169" cy="124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25"/>
            <p:cNvSpPr>
              <a:spLocks noChangeAspect="1"/>
            </p:cNvSpPr>
            <p:nvPr/>
          </p:nvSpPr>
          <p:spPr bwMode="auto">
            <a:xfrm rot="815464">
              <a:off x="1336" y="2390"/>
              <a:ext cx="111" cy="108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26"/>
            <p:cNvSpPr>
              <a:spLocks noChangeAspect="1"/>
            </p:cNvSpPr>
            <p:nvPr/>
          </p:nvSpPr>
          <p:spPr bwMode="auto">
            <a:xfrm rot="815464">
              <a:off x="1163" y="2118"/>
              <a:ext cx="111" cy="164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7"/>
            <p:cNvSpPr>
              <a:spLocks noChangeAspect="1"/>
            </p:cNvSpPr>
            <p:nvPr/>
          </p:nvSpPr>
          <p:spPr bwMode="auto">
            <a:xfrm rot="815464">
              <a:off x="979" y="1743"/>
              <a:ext cx="327" cy="200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8"/>
            <p:cNvSpPr>
              <a:spLocks noChangeAspect="1"/>
            </p:cNvSpPr>
            <p:nvPr/>
          </p:nvSpPr>
          <p:spPr bwMode="auto">
            <a:xfrm rot="815464">
              <a:off x="898" y="1627"/>
              <a:ext cx="431" cy="248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9"/>
            <p:cNvSpPr>
              <a:spLocks noChangeAspect="1"/>
            </p:cNvSpPr>
            <p:nvPr/>
          </p:nvSpPr>
          <p:spPr bwMode="auto">
            <a:xfrm rot="815464">
              <a:off x="1032" y="2101"/>
              <a:ext cx="114" cy="83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30"/>
            <p:cNvSpPr>
              <a:spLocks noChangeAspect="1"/>
            </p:cNvSpPr>
            <p:nvPr/>
          </p:nvSpPr>
          <p:spPr bwMode="auto">
            <a:xfrm rot="815464">
              <a:off x="951" y="2060"/>
              <a:ext cx="100" cy="126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31"/>
            <p:cNvSpPr>
              <a:spLocks noChangeAspect="1"/>
            </p:cNvSpPr>
            <p:nvPr/>
          </p:nvSpPr>
          <p:spPr bwMode="auto">
            <a:xfrm rot="815464">
              <a:off x="894" y="2007"/>
              <a:ext cx="118" cy="165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32"/>
            <p:cNvSpPr>
              <a:spLocks noChangeAspect="1"/>
            </p:cNvSpPr>
            <p:nvPr/>
          </p:nvSpPr>
          <p:spPr bwMode="auto">
            <a:xfrm rot="815464">
              <a:off x="804" y="2033"/>
              <a:ext cx="176" cy="177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33"/>
            <p:cNvSpPr>
              <a:spLocks noChangeAspect="1"/>
            </p:cNvSpPr>
            <p:nvPr/>
          </p:nvSpPr>
          <p:spPr bwMode="auto">
            <a:xfrm rot="815464">
              <a:off x="811" y="1690"/>
              <a:ext cx="176" cy="147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34"/>
            <p:cNvSpPr>
              <a:spLocks noChangeAspect="1"/>
            </p:cNvSpPr>
            <p:nvPr/>
          </p:nvSpPr>
          <p:spPr bwMode="auto">
            <a:xfrm rot="815464">
              <a:off x="886" y="1822"/>
              <a:ext cx="145" cy="165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35"/>
            <p:cNvSpPr>
              <a:spLocks noChangeAspect="1"/>
            </p:cNvSpPr>
            <p:nvPr/>
          </p:nvSpPr>
          <p:spPr bwMode="auto">
            <a:xfrm rot="815464">
              <a:off x="920" y="1932"/>
              <a:ext cx="70" cy="85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36"/>
            <p:cNvSpPr>
              <a:spLocks noChangeAspect="1"/>
            </p:cNvSpPr>
            <p:nvPr/>
          </p:nvSpPr>
          <p:spPr bwMode="auto">
            <a:xfrm rot="815464">
              <a:off x="834" y="1949"/>
              <a:ext cx="112" cy="87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37"/>
            <p:cNvSpPr>
              <a:spLocks noChangeAspect="1"/>
            </p:cNvSpPr>
            <p:nvPr/>
          </p:nvSpPr>
          <p:spPr bwMode="auto">
            <a:xfrm rot="815464">
              <a:off x="855" y="1900"/>
              <a:ext cx="65" cy="49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38"/>
            <p:cNvSpPr>
              <a:spLocks noChangeAspect="1"/>
            </p:cNvSpPr>
            <p:nvPr/>
          </p:nvSpPr>
          <p:spPr bwMode="auto">
            <a:xfrm rot="815464">
              <a:off x="828" y="1917"/>
              <a:ext cx="46" cy="46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39"/>
            <p:cNvSpPr>
              <a:spLocks noChangeAspect="1"/>
            </p:cNvSpPr>
            <p:nvPr/>
          </p:nvSpPr>
          <p:spPr bwMode="auto">
            <a:xfrm rot="815464">
              <a:off x="803" y="2001"/>
              <a:ext cx="88" cy="71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40"/>
            <p:cNvSpPr>
              <a:spLocks noChangeAspect="1"/>
            </p:cNvSpPr>
            <p:nvPr/>
          </p:nvSpPr>
          <p:spPr bwMode="auto">
            <a:xfrm rot="815464">
              <a:off x="694" y="1952"/>
              <a:ext cx="131" cy="127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41"/>
            <p:cNvSpPr>
              <a:spLocks noChangeAspect="1"/>
            </p:cNvSpPr>
            <p:nvPr/>
          </p:nvSpPr>
          <p:spPr bwMode="auto">
            <a:xfrm rot="815464">
              <a:off x="788" y="1953"/>
              <a:ext cx="83" cy="62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42"/>
            <p:cNvSpPr>
              <a:spLocks noChangeAspect="1"/>
            </p:cNvSpPr>
            <p:nvPr/>
          </p:nvSpPr>
          <p:spPr bwMode="auto">
            <a:xfrm rot="815464">
              <a:off x="617" y="1948"/>
              <a:ext cx="129" cy="119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43"/>
            <p:cNvSpPr>
              <a:spLocks noChangeAspect="1"/>
            </p:cNvSpPr>
            <p:nvPr/>
          </p:nvSpPr>
          <p:spPr bwMode="auto">
            <a:xfrm rot="815464">
              <a:off x="557" y="2031"/>
              <a:ext cx="112" cy="120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44"/>
            <p:cNvSpPr>
              <a:spLocks noChangeAspect="1"/>
            </p:cNvSpPr>
            <p:nvPr/>
          </p:nvSpPr>
          <p:spPr bwMode="auto">
            <a:xfrm rot="815464">
              <a:off x="840" y="1513"/>
              <a:ext cx="158" cy="194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45"/>
            <p:cNvSpPr>
              <a:spLocks noChangeAspect="1"/>
            </p:cNvSpPr>
            <p:nvPr/>
          </p:nvSpPr>
          <p:spPr bwMode="auto">
            <a:xfrm rot="815464">
              <a:off x="982" y="1481"/>
              <a:ext cx="126" cy="163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46"/>
            <p:cNvSpPr>
              <a:spLocks noChangeAspect="1"/>
            </p:cNvSpPr>
            <p:nvPr/>
          </p:nvSpPr>
          <p:spPr bwMode="auto">
            <a:xfrm rot="815464">
              <a:off x="759" y="1599"/>
              <a:ext cx="132" cy="108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Freeform 47"/>
            <p:cNvSpPr>
              <a:spLocks noChangeAspect="1"/>
            </p:cNvSpPr>
            <p:nvPr/>
          </p:nvSpPr>
          <p:spPr bwMode="auto">
            <a:xfrm rot="815464">
              <a:off x="687" y="1600"/>
              <a:ext cx="76" cy="114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48"/>
            <p:cNvSpPr>
              <a:spLocks noChangeAspect="1"/>
            </p:cNvSpPr>
            <p:nvPr/>
          </p:nvSpPr>
          <p:spPr bwMode="auto">
            <a:xfrm rot="815464">
              <a:off x="732" y="1652"/>
              <a:ext cx="101" cy="77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49"/>
            <p:cNvSpPr>
              <a:spLocks noChangeAspect="1"/>
            </p:cNvSpPr>
            <p:nvPr/>
          </p:nvSpPr>
          <p:spPr bwMode="auto">
            <a:xfrm rot="815464">
              <a:off x="703" y="1696"/>
              <a:ext cx="129" cy="87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50"/>
            <p:cNvSpPr>
              <a:spLocks noChangeAspect="1"/>
            </p:cNvSpPr>
            <p:nvPr/>
          </p:nvSpPr>
          <p:spPr bwMode="auto">
            <a:xfrm rot="815464">
              <a:off x="652" y="1709"/>
              <a:ext cx="97" cy="68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51"/>
            <p:cNvSpPr>
              <a:spLocks noChangeAspect="1"/>
            </p:cNvSpPr>
            <p:nvPr/>
          </p:nvSpPr>
          <p:spPr bwMode="auto">
            <a:xfrm rot="815464">
              <a:off x="604" y="1752"/>
              <a:ext cx="75" cy="71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52"/>
            <p:cNvSpPr>
              <a:spLocks noChangeAspect="1"/>
            </p:cNvSpPr>
            <p:nvPr/>
          </p:nvSpPr>
          <p:spPr bwMode="auto">
            <a:xfrm rot="815464">
              <a:off x="486" y="2067"/>
              <a:ext cx="40" cy="40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53"/>
            <p:cNvSpPr>
              <a:spLocks noChangeAspect="1"/>
            </p:cNvSpPr>
            <p:nvPr/>
          </p:nvSpPr>
          <p:spPr bwMode="auto">
            <a:xfrm rot="815464">
              <a:off x="517" y="2038"/>
              <a:ext cx="83" cy="105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0" name="Freeform 54"/>
            <p:cNvSpPr>
              <a:spLocks noChangeAspect="1"/>
            </p:cNvSpPr>
            <p:nvPr/>
          </p:nvSpPr>
          <p:spPr bwMode="auto">
            <a:xfrm rot="815464">
              <a:off x="499" y="2102"/>
              <a:ext cx="48" cy="33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55"/>
            <p:cNvSpPr>
              <a:spLocks noChangeAspect="1"/>
            </p:cNvSpPr>
            <p:nvPr/>
          </p:nvSpPr>
          <p:spPr bwMode="auto">
            <a:xfrm rot="815464">
              <a:off x="518" y="2139"/>
              <a:ext cx="57" cy="43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56"/>
            <p:cNvSpPr>
              <a:spLocks noChangeAspect="1"/>
            </p:cNvSpPr>
            <p:nvPr/>
          </p:nvSpPr>
          <p:spPr bwMode="auto">
            <a:xfrm rot="815464">
              <a:off x="506" y="2126"/>
              <a:ext cx="37" cy="30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57"/>
            <p:cNvSpPr>
              <a:spLocks noChangeAspect="1"/>
            </p:cNvSpPr>
            <p:nvPr/>
          </p:nvSpPr>
          <p:spPr bwMode="auto">
            <a:xfrm rot="815464">
              <a:off x="635" y="2051"/>
              <a:ext cx="58" cy="105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58"/>
            <p:cNvSpPr>
              <a:spLocks noChangeAspect="1"/>
            </p:cNvSpPr>
            <p:nvPr/>
          </p:nvSpPr>
          <p:spPr bwMode="auto">
            <a:xfrm rot="815464">
              <a:off x="525" y="2126"/>
              <a:ext cx="68" cy="123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59"/>
            <p:cNvSpPr>
              <a:spLocks noChangeAspect="1"/>
            </p:cNvSpPr>
            <p:nvPr/>
          </p:nvSpPr>
          <p:spPr bwMode="auto">
            <a:xfrm rot="815464">
              <a:off x="468" y="1958"/>
              <a:ext cx="88" cy="117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60"/>
            <p:cNvSpPr>
              <a:spLocks noChangeAspect="1"/>
            </p:cNvSpPr>
            <p:nvPr/>
          </p:nvSpPr>
          <p:spPr bwMode="auto">
            <a:xfrm rot="815464">
              <a:off x="491" y="2004"/>
              <a:ext cx="25" cy="58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61"/>
            <p:cNvSpPr>
              <a:spLocks noChangeAspect="1"/>
            </p:cNvSpPr>
            <p:nvPr/>
          </p:nvSpPr>
          <p:spPr bwMode="auto">
            <a:xfrm rot="815464">
              <a:off x="762" y="1895"/>
              <a:ext cx="71" cy="57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8" name="Freeform 62"/>
            <p:cNvSpPr>
              <a:spLocks noChangeAspect="1"/>
            </p:cNvSpPr>
            <p:nvPr/>
          </p:nvSpPr>
          <p:spPr bwMode="auto">
            <a:xfrm rot="815464">
              <a:off x="737" y="1905"/>
              <a:ext cx="68" cy="86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9" name="Freeform 63"/>
            <p:cNvSpPr>
              <a:spLocks noChangeAspect="1"/>
            </p:cNvSpPr>
            <p:nvPr/>
          </p:nvSpPr>
          <p:spPr bwMode="auto">
            <a:xfrm rot="815464">
              <a:off x="716" y="1845"/>
              <a:ext cx="72" cy="56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0" name="Freeform 64"/>
            <p:cNvSpPr>
              <a:spLocks noChangeAspect="1"/>
            </p:cNvSpPr>
            <p:nvPr/>
          </p:nvSpPr>
          <p:spPr bwMode="auto">
            <a:xfrm rot="815464">
              <a:off x="784" y="1854"/>
              <a:ext cx="130" cy="85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1" name="Freeform 65"/>
            <p:cNvSpPr>
              <a:spLocks noChangeAspect="1"/>
            </p:cNvSpPr>
            <p:nvPr/>
          </p:nvSpPr>
          <p:spPr bwMode="auto">
            <a:xfrm rot="815464">
              <a:off x="828" y="1800"/>
              <a:ext cx="124" cy="70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2" name="Freeform 66"/>
            <p:cNvSpPr>
              <a:spLocks noChangeAspect="1"/>
            </p:cNvSpPr>
            <p:nvPr/>
          </p:nvSpPr>
          <p:spPr bwMode="auto">
            <a:xfrm rot="815464">
              <a:off x="788" y="1758"/>
              <a:ext cx="77" cy="64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3" name="Freeform 67"/>
            <p:cNvSpPr>
              <a:spLocks noChangeAspect="1"/>
            </p:cNvSpPr>
            <p:nvPr/>
          </p:nvSpPr>
          <p:spPr bwMode="auto">
            <a:xfrm rot="815464">
              <a:off x="803" y="1813"/>
              <a:ext cx="58" cy="52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4" name="Freeform 68"/>
            <p:cNvSpPr>
              <a:spLocks noChangeAspect="1"/>
            </p:cNvSpPr>
            <p:nvPr/>
          </p:nvSpPr>
          <p:spPr bwMode="auto">
            <a:xfrm rot="815464">
              <a:off x="770" y="1809"/>
              <a:ext cx="66" cy="65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5" name="Freeform 69"/>
            <p:cNvSpPr>
              <a:spLocks noChangeAspect="1"/>
            </p:cNvSpPr>
            <p:nvPr/>
          </p:nvSpPr>
          <p:spPr bwMode="auto">
            <a:xfrm rot="815464">
              <a:off x="695" y="1883"/>
              <a:ext cx="64" cy="66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6" name="Freeform 70"/>
            <p:cNvSpPr>
              <a:spLocks noChangeAspect="1"/>
            </p:cNvSpPr>
            <p:nvPr/>
          </p:nvSpPr>
          <p:spPr bwMode="auto">
            <a:xfrm rot="815464">
              <a:off x="684" y="1811"/>
              <a:ext cx="54" cy="55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7" name="Freeform 71"/>
            <p:cNvSpPr>
              <a:spLocks noChangeAspect="1"/>
            </p:cNvSpPr>
            <p:nvPr/>
          </p:nvSpPr>
          <p:spPr bwMode="auto">
            <a:xfrm rot="815464">
              <a:off x="672" y="1771"/>
              <a:ext cx="67" cy="46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8" name="Freeform 72"/>
            <p:cNvSpPr>
              <a:spLocks noChangeAspect="1"/>
            </p:cNvSpPr>
            <p:nvPr/>
          </p:nvSpPr>
          <p:spPr bwMode="auto">
            <a:xfrm rot="815464">
              <a:off x="724" y="1761"/>
              <a:ext cx="64" cy="84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9" name="Freeform 73"/>
            <p:cNvSpPr>
              <a:spLocks noChangeAspect="1"/>
            </p:cNvSpPr>
            <p:nvPr/>
          </p:nvSpPr>
          <p:spPr bwMode="auto">
            <a:xfrm rot="815464">
              <a:off x="644" y="1809"/>
              <a:ext cx="56" cy="61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0" name="Freeform 74"/>
            <p:cNvSpPr>
              <a:spLocks noChangeAspect="1"/>
            </p:cNvSpPr>
            <p:nvPr/>
          </p:nvSpPr>
          <p:spPr bwMode="auto">
            <a:xfrm rot="815464">
              <a:off x="665" y="1854"/>
              <a:ext cx="60" cy="58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1" name="Freeform 75"/>
            <p:cNvSpPr>
              <a:spLocks noChangeAspect="1"/>
            </p:cNvSpPr>
            <p:nvPr/>
          </p:nvSpPr>
          <p:spPr bwMode="auto">
            <a:xfrm rot="815464">
              <a:off x="600" y="1819"/>
              <a:ext cx="71" cy="63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2" name="Freeform 76"/>
            <p:cNvSpPr>
              <a:spLocks noChangeAspect="1"/>
            </p:cNvSpPr>
            <p:nvPr/>
          </p:nvSpPr>
          <p:spPr bwMode="auto">
            <a:xfrm rot="815464">
              <a:off x="627" y="1879"/>
              <a:ext cx="89" cy="89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3" name="Freeform 77"/>
            <p:cNvSpPr>
              <a:spLocks noChangeAspect="1"/>
            </p:cNvSpPr>
            <p:nvPr/>
          </p:nvSpPr>
          <p:spPr bwMode="auto">
            <a:xfrm rot="815464">
              <a:off x="536" y="1940"/>
              <a:ext cx="118" cy="129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" name="Freeform 78"/>
            <p:cNvSpPr>
              <a:spLocks noChangeAspect="1"/>
            </p:cNvSpPr>
            <p:nvPr/>
          </p:nvSpPr>
          <p:spPr bwMode="auto">
            <a:xfrm rot="815464">
              <a:off x="592" y="1848"/>
              <a:ext cx="62" cy="79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5" name="Freeform 79"/>
            <p:cNvSpPr>
              <a:spLocks noChangeAspect="1"/>
            </p:cNvSpPr>
            <p:nvPr/>
          </p:nvSpPr>
          <p:spPr bwMode="auto">
            <a:xfrm rot="815464">
              <a:off x="1004" y="1923"/>
              <a:ext cx="160" cy="185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6" name="Freeform 80"/>
            <p:cNvSpPr>
              <a:spLocks noChangeAspect="1"/>
            </p:cNvSpPr>
            <p:nvPr/>
          </p:nvSpPr>
          <p:spPr bwMode="auto">
            <a:xfrm rot="815464">
              <a:off x="1010" y="1887"/>
              <a:ext cx="48" cy="78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7" name="Freeform 81"/>
            <p:cNvSpPr>
              <a:spLocks noChangeAspect="1"/>
            </p:cNvSpPr>
            <p:nvPr/>
          </p:nvSpPr>
          <p:spPr bwMode="auto">
            <a:xfrm rot="815464">
              <a:off x="2343" y="1446"/>
              <a:ext cx="289" cy="373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8" name="Freeform 82"/>
            <p:cNvSpPr>
              <a:spLocks noChangeAspect="1"/>
            </p:cNvSpPr>
            <p:nvPr/>
          </p:nvSpPr>
          <p:spPr bwMode="auto">
            <a:xfrm rot="815464">
              <a:off x="2417" y="1695"/>
              <a:ext cx="196" cy="355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9" name="Freeform 83"/>
            <p:cNvSpPr>
              <a:spLocks noChangeAspect="1" noEditPoints="1"/>
            </p:cNvSpPr>
            <p:nvPr/>
          </p:nvSpPr>
          <p:spPr bwMode="auto">
            <a:xfrm rot="815464">
              <a:off x="1419" y="1936"/>
              <a:ext cx="294" cy="515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0" name="Freeform 84"/>
            <p:cNvSpPr>
              <a:spLocks noChangeAspect="1"/>
            </p:cNvSpPr>
            <p:nvPr/>
          </p:nvSpPr>
          <p:spPr bwMode="auto">
            <a:xfrm rot="815464">
              <a:off x="962" y="1894"/>
              <a:ext cx="147" cy="160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1" name="Freeform 85"/>
            <p:cNvSpPr>
              <a:spLocks noChangeAspect="1"/>
            </p:cNvSpPr>
            <p:nvPr/>
          </p:nvSpPr>
          <p:spPr bwMode="auto">
            <a:xfrm rot="815464">
              <a:off x="1424" y="2318"/>
              <a:ext cx="80" cy="132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2" name="Freeform 86"/>
            <p:cNvSpPr>
              <a:spLocks noChangeAspect="1" noEditPoints="1"/>
            </p:cNvSpPr>
            <p:nvPr/>
          </p:nvSpPr>
          <p:spPr bwMode="auto">
            <a:xfrm rot="815464">
              <a:off x="1241" y="2318"/>
              <a:ext cx="218" cy="133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3" name="Freeform 87"/>
            <p:cNvSpPr>
              <a:spLocks noChangeAspect="1"/>
            </p:cNvSpPr>
            <p:nvPr/>
          </p:nvSpPr>
          <p:spPr bwMode="auto">
            <a:xfrm rot="815464">
              <a:off x="1224" y="1708"/>
              <a:ext cx="305" cy="363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4" name="Freeform 88"/>
            <p:cNvSpPr>
              <a:spLocks noChangeAspect="1"/>
            </p:cNvSpPr>
            <p:nvPr/>
          </p:nvSpPr>
          <p:spPr bwMode="auto">
            <a:xfrm rot="815464">
              <a:off x="1107" y="2061"/>
              <a:ext cx="171" cy="144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5" name="Freeform 89"/>
            <p:cNvSpPr>
              <a:spLocks noChangeAspect="1"/>
            </p:cNvSpPr>
            <p:nvPr/>
          </p:nvSpPr>
          <p:spPr bwMode="auto">
            <a:xfrm rot="815464">
              <a:off x="1489" y="1633"/>
              <a:ext cx="351" cy="347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6" name="Freeform 90"/>
            <p:cNvSpPr>
              <a:spLocks noChangeAspect="1"/>
            </p:cNvSpPr>
            <p:nvPr/>
          </p:nvSpPr>
          <p:spPr bwMode="auto">
            <a:xfrm rot="815464">
              <a:off x="1523" y="1897"/>
              <a:ext cx="273" cy="343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7" name="Freeform 91"/>
            <p:cNvSpPr>
              <a:spLocks noChangeAspect="1"/>
            </p:cNvSpPr>
            <p:nvPr/>
          </p:nvSpPr>
          <p:spPr bwMode="auto">
            <a:xfrm rot="815464">
              <a:off x="583" y="1534"/>
              <a:ext cx="40" cy="53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8" name="Freeform 92"/>
            <p:cNvSpPr>
              <a:spLocks noChangeAspect="1"/>
            </p:cNvSpPr>
            <p:nvPr/>
          </p:nvSpPr>
          <p:spPr bwMode="auto">
            <a:xfrm rot="815464">
              <a:off x="2358" y="2249"/>
              <a:ext cx="186" cy="202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9" name="Freeform 93"/>
            <p:cNvSpPr>
              <a:spLocks noChangeAspect="1"/>
            </p:cNvSpPr>
            <p:nvPr/>
          </p:nvSpPr>
          <p:spPr bwMode="auto">
            <a:xfrm rot="815464">
              <a:off x="1267" y="1566"/>
              <a:ext cx="211" cy="152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4" name="Group 94"/>
            <p:cNvGrpSpPr>
              <a:grpSpLocks noChangeAspect="1"/>
            </p:cNvGrpSpPr>
            <p:nvPr/>
          </p:nvGrpSpPr>
          <p:grpSpPr bwMode="auto">
            <a:xfrm rot="815464">
              <a:off x="1454" y="1414"/>
              <a:ext cx="119" cy="63"/>
              <a:chOff x="2374" y="1393"/>
              <a:chExt cx="203" cy="109"/>
            </a:xfrm>
            <a:grpFill/>
          </p:grpSpPr>
          <p:sp>
            <p:nvSpPr>
              <p:cNvPr id="111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2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3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4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5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6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7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8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91" name="Freeform 103"/>
            <p:cNvSpPr>
              <a:spLocks noChangeAspect="1"/>
            </p:cNvSpPr>
            <p:nvPr/>
          </p:nvSpPr>
          <p:spPr bwMode="auto">
            <a:xfrm rot="815464">
              <a:off x="1176" y="1665"/>
              <a:ext cx="22" cy="23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2" name="Freeform 104"/>
            <p:cNvSpPr>
              <a:spLocks noChangeAspect="1"/>
            </p:cNvSpPr>
            <p:nvPr/>
          </p:nvSpPr>
          <p:spPr bwMode="auto">
            <a:xfrm rot="815464">
              <a:off x="2544" y="1937"/>
              <a:ext cx="142" cy="214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3" name="Freeform 105"/>
            <p:cNvSpPr>
              <a:spLocks noChangeAspect="1"/>
            </p:cNvSpPr>
            <p:nvPr/>
          </p:nvSpPr>
          <p:spPr bwMode="auto">
            <a:xfrm rot="815464">
              <a:off x="2651" y="2222"/>
              <a:ext cx="11" cy="14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4" name="Freeform 106"/>
            <p:cNvSpPr>
              <a:spLocks noChangeAspect="1"/>
            </p:cNvSpPr>
            <p:nvPr/>
          </p:nvSpPr>
          <p:spPr bwMode="auto">
            <a:xfrm rot="815464">
              <a:off x="2650" y="2185"/>
              <a:ext cx="11" cy="28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5" name="Freeform 107"/>
            <p:cNvSpPr>
              <a:spLocks noChangeAspect="1"/>
            </p:cNvSpPr>
            <p:nvPr/>
          </p:nvSpPr>
          <p:spPr bwMode="auto">
            <a:xfrm rot="815464">
              <a:off x="2646" y="2173"/>
              <a:ext cx="17" cy="11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6" name="Freeform 108"/>
            <p:cNvSpPr>
              <a:spLocks noChangeAspect="1"/>
            </p:cNvSpPr>
            <p:nvPr/>
          </p:nvSpPr>
          <p:spPr bwMode="auto">
            <a:xfrm rot="815464">
              <a:off x="2682" y="1946"/>
              <a:ext cx="24" cy="11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7" name="Freeform 109"/>
            <p:cNvSpPr>
              <a:spLocks noChangeAspect="1"/>
            </p:cNvSpPr>
            <p:nvPr/>
          </p:nvSpPr>
          <p:spPr bwMode="auto">
            <a:xfrm rot="815464">
              <a:off x="2573" y="1882"/>
              <a:ext cx="17" cy="36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8" name="Freeform 110"/>
            <p:cNvSpPr>
              <a:spLocks noChangeAspect="1"/>
            </p:cNvSpPr>
            <p:nvPr/>
          </p:nvSpPr>
          <p:spPr bwMode="auto">
            <a:xfrm rot="815464">
              <a:off x="2595" y="2453"/>
              <a:ext cx="11" cy="28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9" name="Freeform 111"/>
            <p:cNvSpPr>
              <a:spLocks noChangeAspect="1"/>
            </p:cNvSpPr>
            <p:nvPr/>
          </p:nvSpPr>
          <p:spPr bwMode="auto">
            <a:xfrm rot="815464">
              <a:off x="2608" y="2400"/>
              <a:ext cx="19" cy="55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0" name="Freeform 112"/>
            <p:cNvSpPr>
              <a:spLocks noChangeAspect="1"/>
            </p:cNvSpPr>
            <p:nvPr/>
          </p:nvSpPr>
          <p:spPr bwMode="auto">
            <a:xfrm rot="815464">
              <a:off x="2639" y="2363"/>
              <a:ext cx="11" cy="26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1" name="Freeform 113"/>
            <p:cNvSpPr>
              <a:spLocks noChangeAspect="1"/>
            </p:cNvSpPr>
            <p:nvPr/>
          </p:nvSpPr>
          <p:spPr bwMode="auto">
            <a:xfrm rot="815464">
              <a:off x="2284" y="1778"/>
              <a:ext cx="207" cy="286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2" name="Freeform 114"/>
            <p:cNvSpPr>
              <a:spLocks noChangeAspect="1"/>
            </p:cNvSpPr>
            <p:nvPr/>
          </p:nvSpPr>
          <p:spPr bwMode="auto">
            <a:xfrm rot="815464">
              <a:off x="2390" y="1479"/>
              <a:ext cx="23" cy="44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3" name="Freeform 115"/>
            <p:cNvSpPr>
              <a:spLocks noChangeAspect="1"/>
            </p:cNvSpPr>
            <p:nvPr/>
          </p:nvSpPr>
          <p:spPr bwMode="auto">
            <a:xfrm rot="815464">
              <a:off x="2072" y="1700"/>
              <a:ext cx="28" cy="25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4" name="Freeform 116"/>
            <p:cNvSpPr>
              <a:spLocks noChangeAspect="1"/>
            </p:cNvSpPr>
            <p:nvPr/>
          </p:nvSpPr>
          <p:spPr bwMode="auto">
            <a:xfrm rot="815464">
              <a:off x="2014" y="1633"/>
              <a:ext cx="59" cy="58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5" name="Freeform 117"/>
            <p:cNvSpPr>
              <a:spLocks noChangeAspect="1"/>
            </p:cNvSpPr>
            <p:nvPr/>
          </p:nvSpPr>
          <p:spPr bwMode="auto">
            <a:xfrm rot="815464">
              <a:off x="2084" y="1619"/>
              <a:ext cx="43" cy="26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5" name="Group 118"/>
            <p:cNvGrpSpPr>
              <a:grpSpLocks noChangeAspect="1"/>
            </p:cNvGrpSpPr>
            <p:nvPr/>
          </p:nvGrpSpPr>
          <p:grpSpPr bwMode="auto">
            <a:xfrm rot="815464">
              <a:off x="1601" y="1587"/>
              <a:ext cx="720" cy="687"/>
              <a:chOff x="2825" y="1492"/>
              <a:chExt cx="1246" cy="1184"/>
            </a:xfrm>
            <a:grpFill/>
          </p:grpSpPr>
          <p:sp>
            <p:nvSpPr>
              <p:cNvPr id="107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8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9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0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119" name="Овал 118"/>
          <p:cNvSpPr/>
          <p:nvPr/>
        </p:nvSpPr>
        <p:spPr>
          <a:xfrm>
            <a:off x="5000625" y="4321175"/>
            <a:ext cx="107950" cy="1079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42" name="Picture 10" descr="http://mmus.geology.pu.ru/gif/2/17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40005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3" name="Picture 12" descr="http://www.sibenugol.ru/usr_img/photo/1150115940.jpg"/>
          <p:cNvPicPr>
            <a:picLocks noChangeAspect="1" noChangeArrowheads="1"/>
          </p:cNvPicPr>
          <p:nvPr/>
        </p:nvPicPr>
        <p:blipFill>
          <a:blip r:embed="rId3" cstate="print"/>
          <a:srcRect l="10526" r="10526"/>
          <a:stretch>
            <a:fillRect/>
          </a:stretch>
        </p:blipFill>
        <p:spPr bwMode="auto">
          <a:xfrm>
            <a:off x="7215192" y="32861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4" name="Picture 18" descr="http://zabinfo.ru/index.php?module=photoshare&amp;func=viewimage&amp;iid=9827"/>
          <p:cNvPicPr>
            <a:picLocks noChangeAspect="1" noChangeArrowheads="1"/>
          </p:cNvPicPr>
          <p:nvPr/>
        </p:nvPicPr>
        <p:blipFill>
          <a:blip r:embed="rId4" cstate="print"/>
          <a:srcRect l="12500"/>
          <a:stretch>
            <a:fillRect/>
          </a:stretch>
        </p:blipFill>
        <p:spPr bwMode="auto">
          <a:xfrm>
            <a:off x="6500813" y="32861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5" name="Picture 20" descr="http://www.bellona.ru/imagearchive/almaz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192" y="40005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6" name="Picture 24" descr="http://np2006.ucoz.ru/_nw/3/768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13" y="257175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" name="Picture 28" descr="Картинка 34 из 4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l="9525" t="11047" r="14285"/>
          <a:stretch>
            <a:fillRect/>
          </a:stretch>
        </p:blipFill>
        <p:spPr bwMode="auto">
          <a:xfrm>
            <a:off x="7215192" y="257175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8" name="Picture 32" descr="http://1news.az/images/articles/2007/08/01/thumb190_200708010235085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4" y="3286125"/>
            <a:ext cx="6477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9" name="Picture 36" descr="Картинка 20 из 69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29564" y="39957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0" name="Picture 38" descr="Картинка 149 из 227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29564" y="2571750"/>
            <a:ext cx="6477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" name="Прямоугольный треугольник 157"/>
          <p:cNvSpPr/>
          <p:nvPr/>
        </p:nvSpPr>
        <p:spPr>
          <a:xfrm rot="16200000">
            <a:off x="4857751" y="2857500"/>
            <a:ext cx="1714500" cy="12858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9" name="Прямоугольный треугольник 158"/>
          <p:cNvSpPr/>
          <p:nvPr/>
        </p:nvSpPr>
        <p:spPr>
          <a:xfrm rot="16200000" flipH="1">
            <a:off x="5536413" y="3893345"/>
            <a:ext cx="357187" cy="12858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" name="Прямоугольник 308"/>
          <p:cNvSpPr/>
          <p:nvPr/>
        </p:nvSpPr>
        <p:spPr>
          <a:xfrm>
            <a:off x="788994" y="228600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0" name="Прямоугольник 309"/>
          <p:cNvSpPr/>
          <p:nvPr/>
        </p:nvSpPr>
        <p:spPr>
          <a:xfrm>
            <a:off x="788994" y="257175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1" name="Прямоугольник 310"/>
          <p:cNvSpPr/>
          <p:nvPr/>
        </p:nvSpPr>
        <p:spPr>
          <a:xfrm>
            <a:off x="788994" y="285750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2" name="Прямоугольник 311"/>
          <p:cNvSpPr/>
          <p:nvPr/>
        </p:nvSpPr>
        <p:spPr>
          <a:xfrm>
            <a:off x="785815" y="314325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3" name="Прямоугольник 312"/>
          <p:cNvSpPr/>
          <p:nvPr/>
        </p:nvSpPr>
        <p:spPr>
          <a:xfrm>
            <a:off x="76073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4" name="Прямоугольник 313"/>
          <p:cNvSpPr/>
          <p:nvPr/>
        </p:nvSpPr>
        <p:spPr>
          <a:xfrm>
            <a:off x="7893050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5" name="Прямоугольник 314"/>
          <p:cNvSpPr/>
          <p:nvPr/>
        </p:nvSpPr>
        <p:spPr>
          <a:xfrm>
            <a:off x="81788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6" name="Прямоугольник 315"/>
          <p:cNvSpPr/>
          <p:nvPr/>
        </p:nvSpPr>
        <p:spPr>
          <a:xfrm>
            <a:off x="70358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" name="Прямоугольник 316"/>
          <p:cNvSpPr/>
          <p:nvPr/>
        </p:nvSpPr>
        <p:spPr>
          <a:xfrm>
            <a:off x="7321550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3" name="Прямоугольник 332"/>
          <p:cNvSpPr/>
          <p:nvPr/>
        </p:nvSpPr>
        <p:spPr>
          <a:xfrm>
            <a:off x="7392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4" name="Прямоугольник 333"/>
          <p:cNvSpPr/>
          <p:nvPr/>
        </p:nvSpPr>
        <p:spPr>
          <a:xfrm>
            <a:off x="7607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0" name="Прямоугольник 339"/>
          <p:cNvSpPr/>
          <p:nvPr/>
        </p:nvSpPr>
        <p:spPr>
          <a:xfrm>
            <a:off x="8250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1" name="Прямоугольник 340"/>
          <p:cNvSpPr/>
          <p:nvPr/>
        </p:nvSpPr>
        <p:spPr>
          <a:xfrm>
            <a:off x="8464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2" name="Прямоугольник 341"/>
          <p:cNvSpPr/>
          <p:nvPr/>
        </p:nvSpPr>
        <p:spPr>
          <a:xfrm>
            <a:off x="8678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3" name="Прямоугольник 342"/>
          <p:cNvSpPr/>
          <p:nvPr/>
        </p:nvSpPr>
        <p:spPr>
          <a:xfrm>
            <a:off x="7821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4" name="Прямоугольник 343"/>
          <p:cNvSpPr/>
          <p:nvPr/>
        </p:nvSpPr>
        <p:spPr>
          <a:xfrm>
            <a:off x="8035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5" name="Прямоугольник 344"/>
          <p:cNvSpPr/>
          <p:nvPr/>
        </p:nvSpPr>
        <p:spPr>
          <a:xfrm>
            <a:off x="58928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6" name="Прямоугольник 345"/>
          <p:cNvSpPr/>
          <p:nvPr/>
        </p:nvSpPr>
        <p:spPr>
          <a:xfrm>
            <a:off x="61071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7" name="Прямоугольник 346"/>
          <p:cNvSpPr/>
          <p:nvPr/>
        </p:nvSpPr>
        <p:spPr>
          <a:xfrm>
            <a:off x="67500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" name="Прямоугольник 347"/>
          <p:cNvSpPr/>
          <p:nvPr/>
        </p:nvSpPr>
        <p:spPr>
          <a:xfrm>
            <a:off x="6964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9" name="Прямоугольник 348"/>
          <p:cNvSpPr/>
          <p:nvPr/>
        </p:nvSpPr>
        <p:spPr>
          <a:xfrm>
            <a:off x="7178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0" name="Прямоугольник 349"/>
          <p:cNvSpPr/>
          <p:nvPr/>
        </p:nvSpPr>
        <p:spPr>
          <a:xfrm>
            <a:off x="63214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1" name="Прямоугольник 350"/>
          <p:cNvSpPr/>
          <p:nvPr/>
        </p:nvSpPr>
        <p:spPr>
          <a:xfrm>
            <a:off x="65357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2" name="Прямоугольник 351"/>
          <p:cNvSpPr/>
          <p:nvPr/>
        </p:nvSpPr>
        <p:spPr>
          <a:xfrm>
            <a:off x="4392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3" name="Прямоугольник 352"/>
          <p:cNvSpPr/>
          <p:nvPr/>
        </p:nvSpPr>
        <p:spPr>
          <a:xfrm>
            <a:off x="4606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4" name="Прямоугольник 353"/>
          <p:cNvSpPr/>
          <p:nvPr/>
        </p:nvSpPr>
        <p:spPr>
          <a:xfrm>
            <a:off x="5249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5" name="Прямоугольник 354"/>
          <p:cNvSpPr/>
          <p:nvPr/>
        </p:nvSpPr>
        <p:spPr>
          <a:xfrm>
            <a:off x="5464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6" name="Прямоугольник 355"/>
          <p:cNvSpPr/>
          <p:nvPr/>
        </p:nvSpPr>
        <p:spPr>
          <a:xfrm>
            <a:off x="56784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7" name="Прямоугольник 356"/>
          <p:cNvSpPr/>
          <p:nvPr/>
        </p:nvSpPr>
        <p:spPr>
          <a:xfrm>
            <a:off x="4821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" name="Прямоугольник 357"/>
          <p:cNvSpPr/>
          <p:nvPr/>
        </p:nvSpPr>
        <p:spPr>
          <a:xfrm>
            <a:off x="5035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9" name="Прямоугольник 358"/>
          <p:cNvSpPr/>
          <p:nvPr/>
        </p:nvSpPr>
        <p:spPr>
          <a:xfrm>
            <a:off x="28924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0" name="Прямоугольник 359"/>
          <p:cNvSpPr/>
          <p:nvPr/>
        </p:nvSpPr>
        <p:spPr>
          <a:xfrm>
            <a:off x="31067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1" name="Прямоугольник 360"/>
          <p:cNvSpPr/>
          <p:nvPr/>
        </p:nvSpPr>
        <p:spPr>
          <a:xfrm>
            <a:off x="3749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3963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4178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33210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3535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1392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7" name="Прямоугольник 366"/>
          <p:cNvSpPr/>
          <p:nvPr/>
        </p:nvSpPr>
        <p:spPr>
          <a:xfrm>
            <a:off x="1606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22494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24638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26781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1820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2035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106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749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6" name="Прямоугольник 375"/>
          <p:cNvSpPr/>
          <p:nvPr/>
        </p:nvSpPr>
        <p:spPr>
          <a:xfrm>
            <a:off x="963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7" name="Прямоугольник 376"/>
          <p:cNvSpPr/>
          <p:nvPr/>
        </p:nvSpPr>
        <p:spPr>
          <a:xfrm>
            <a:off x="1177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" name="Прямоугольник 377"/>
          <p:cNvSpPr/>
          <p:nvPr/>
        </p:nvSpPr>
        <p:spPr>
          <a:xfrm>
            <a:off x="320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9" name="Прямоугольник 378"/>
          <p:cNvSpPr/>
          <p:nvPr/>
        </p:nvSpPr>
        <p:spPr>
          <a:xfrm>
            <a:off x="534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8893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9" name="Заголовок 1"/>
          <p:cNvSpPr txBox="1">
            <a:spLocks/>
          </p:cNvSpPr>
          <p:nvPr/>
        </p:nvSpPr>
        <p:spPr bwMode="auto">
          <a:xfrm>
            <a:off x="220227" y="6008087"/>
            <a:ext cx="6661282" cy="40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1600" b="1" dirty="0">
                <a:solidFill>
                  <a:srgbClr val="00357F"/>
                </a:solidFill>
              </a:rPr>
              <a:t>Материалы для участников конкурса на </a:t>
            </a:r>
            <a:r>
              <a:rPr lang="ru-RU" sz="1600" b="1" dirty="0" smtClean="0">
                <a:solidFill>
                  <a:srgbClr val="00357F"/>
                </a:solidFill>
              </a:rPr>
              <a:t>разработку </a:t>
            </a:r>
            <a:r>
              <a:rPr lang="en-US" sz="1600" b="1" dirty="0" smtClean="0">
                <a:solidFill>
                  <a:srgbClr val="00357F"/>
                </a:solidFill>
              </a:rPr>
              <a:t>Scoping Study</a:t>
            </a:r>
            <a:endParaRPr lang="ru-RU" sz="1600" b="1" dirty="0" err="1">
              <a:solidFill>
                <a:srgbClr val="00357F"/>
              </a:solidFill>
            </a:endParaRPr>
          </a:p>
        </p:txBody>
      </p:sp>
      <p:sp>
        <p:nvSpPr>
          <p:cNvPr id="224" name="Заголовок 1"/>
          <p:cNvSpPr txBox="1">
            <a:spLocks/>
          </p:cNvSpPr>
          <p:nvPr/>
        </p:nvSpPr>
        <p:spPr bwMode="auto">
          <a:xfrm>
            <a:off x="92926" y="1050676"/>
            <a:ext cx="8949604" cy="108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400" b="1">
                <a:solidFill>
                  <a:srgbClr val="00357F"/>
                </a:solidFill>
                <a:latin typeface="+mj-lt"/>
                <a:ea typeface="+mj-ea"/>
                <a:cs typeface="+mj-cs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sz="2600" dirty="0" err="1"/>
              <a:t>Эльконский</a:t>
            </a:r>
            <a:r>
              <a:rPr lang="ru-RU" sz="2600" dirty="0"/>
              <a:t> </a:t>
            </a:r>
            <a:r>
              <a:rPr lang="ru-RU" sz="2600" dirty="0" smtClean="0"/>
              <a:t>горно-металлургический</a:t>
            </a:r>
            <a:r>
              <a:rPr lang="en-US" sz="2600" dirty="0" smtClean="0"/>
              <a:t> </a:t>
            </a:r>
            <a:r>
              <a:rPr lang="ru-RU" sz="2600" dirty="0" smtClean="0"/>
              <a:t>комбинат</a:t>
            </a:r>
            <a:r>
              <a:rPr lang="en-US" sz="2600" dirty="0" smtClean="0"/>
              <a:t>    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/>
              <a:t>Разработка месторождений Зоны </a:t>
            </a:r>
            <a:r>
              <a:rPr lang="ru-RU" sz="2200" dirty="0" smtClean="0"/>
              <a:t>Южная</a:t>
            </a:r>
            <a:r>
              <a:rPr lang="en-US" sz="2200" dirty="0" smtClean="0"/>
              <a:t> c </a:t>
            </a:r>
            <a:r>
              <a:rPr lang="ru-RU" sz="2200" dirty="0" smtClean="0"/>
              <a:t>возможным вовлечением месторождения Северное.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924" y="6492875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10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219" y="832697"/>
            <a:ext cx="1728192" cy="20057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6411" y="832697"/>
            <a:ext cx="6984776" cy="2005753"/>
          </a:xfrm>
          <a:prstGeom prst="rect">
            <a:avLst/>
          </a:prstGeom>
          <a:solidFill>
            <a:srgbClr val="F38573">
              <a:alpha val="86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22235" y="866605"/>
            <a:ext cx="167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Предконцепция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4570707" y="1162074"/>
            <a:ext cx="158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PFS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906411" y="866605"/>
            <a:ext cx="2736304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ОБИН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570707" y="866605"/>
            <a:ext cx="4320480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Проектирование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219" y="1764794"/>
            <a:ext cx="165618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ТЭР ВНИПИПТ подтверждена «+» экономика проекта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Подготовлена заявка в ИФ РФ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1978419" y="1462795"/>
            <a:ext cx="2664296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ГРР зоны Южная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78219" y="2648317"/>
            <a:ext cx="8712968" cy="158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834403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130547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282675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33845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2008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2595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2009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506811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85873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2010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32607" y="90051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83777" y="1743457"/>
            <a:ext cx="1054723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/>
              <a:t>Продвижение заявки на получение средств ИФ РФ</a:t>
            </a:r>
            <a:endParaRPr lang="ru-RU" sz="1050" dirty="0" smtClean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50763" y="1743457"/>
            <a:ext cx="1224136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Утвержден паспорт КРЮЯ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Получен  </a:t>
            </a:r>
            <a:r>
              <a:rPr lang="en-US" sz="900" dirty="0" smtClean="0"/>
              <a:t>I </a:t>
            </a:r>
            <a:r>
              <a:rPr lang="ru-RU" sz="900" dirty="0" smtClean="0"/>
              <a:t>транш средств ИФ РФ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 Завершение разработки  ОБИН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633190" y="1049515"/>
            <a:ext cx="794" cy="13766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78419" y="1109088"/>
            <a:ext cx="0" cy="13007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896886" y="89098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029201" y="1764794"/>
            <a:ext cx="105367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Попытка оптимизировать проект на основе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best practice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cxnSp>
        <p:nvCxnSpPr>
          <p:cNvPr id="35" name="Прямая со стрелкой 34"/>
          <p:cNvCxnSpPr>
            <a:stCxn id="34" idx="4"/>
          </p:cNvCxnSpPr>
          <p:nvPr/>
        </p:nvCxnSpPr>
        <p:spPr>
          <a:xfrm flipH="1">
            <a:off x="6164408" y="1375982"/>
            <a:ext cx="8467" cy="114357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54283" y="1304949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ТЭР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7" name="Нашивка 36"/>
          <p:cNvSpPr/>
          <p:nvPr/>
        </p:nvSpPr>
        <p:spPr>
          <a:xfrm>
            <a:off x="4570707" y="1462795"/>
            <a:ext cx="221859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</a:rPr>
              <a:t>Оценка запасов, ТЭО П.К.</a:t>
            </a: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838199" y="28576"/>
            <a:ext cx="7248525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Причины разработки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Scoping Study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 (часть 1) 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7939" y="2887150"/>
            <a:ext cx="9155959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0025" lvl="1" indent="-200025" algn="just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разработке ОБИН ОАО «ВНИПИпромтехнологии» была принята неоптимальная схема вскрытия месторождений Зоны Южная (двумя каскадами, 13-ю вертикальными стволами, скиповым подъемом и ж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 по поверхности) и другие технические решения, что не позволило получить проектное решение с положительной </a:t>
            </a:r>
            <a:r>
              <a:rPr lang="ru-RU" sz="1600" b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экономикой.</a:t>
            </a:r>
            <a:endParaRPr lang="ru-RU" sz="1600" b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marL="200025" lvl="1" indent="-2000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2010 - 2011 г. на основе материалов ОБИН компанией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Hatch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выполнена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PFS.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этом на результат существенно повлияли следующие факторы: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создании горной модели, с помощью МСО </a:t>
            </a:r>
            <a:r>
              <a:rPr lang="en-US" sz="16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Datamain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использовалась стандартная, фиксированная по размерам, ячейка-блок, в результате чего из дальнейшей оценки были исключены запасы в рудных телах менее 1 м. Также были исключены изолированные и потерянные в недрах запасы. Всего осталось (до гор. -700 м): руды 61 606 тыс. т, урана – 83 341 т.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Требовалось согласовывать решения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c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ОАО «</a:t>
            </a:r>
            <a:r>
              <a:rPr lang="ru-RU" sz="16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ВНИПИпромтехнологии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».</a:t>
            </a:r>
          </a:p>
          <a:p>
            <a:pPr marL="180975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рамках имеющихся ограничений попытка оптимизации проекта не увенчалась </a:t>
            </a:r>
            <a:r>
              <a:rPr lang="ru-RU" sz="1600" b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успехом.</a:t>
            </a:r>
            <a:r>
              <a:rPr lang="en-US" sz="1600" b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600" b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716495" y="1501071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 стрелкой 53"/>
          <p:cNvCxnSpPr>
            <a:stCxn id="53" idx="4"/>
          </p:cNvCxnSpPr>
          <p:nvPr/>
        </p:nvCxnSpPr>
        <p:spPr>
          <a:xfrm>
            <a:off x="6806495" y="1681071"/>
            <a:ext cx="3553" cy="83848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508043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732179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6084107" y="2607492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2011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rot="5400000">
            <a:off x="6738040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962176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7314104" y="2599540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2012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88161" y="1686330"/>
            <a:ext cx="1152128" cy="7920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Оптимизация технических решений, заложенных в ОБИН и проект</a:t>
            </a: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sp>
        <p:nvSpPr>
          <p:cNvPr id="64" name="Нашивка 63"/>
          <p:cNvSpPr/>
          <p:nvPr/>
        </p:nvSpPr>
        <p:spPr>
          <a:xfrm>
            <a:off x="6829098" y="1162074"/>
            <a:ext cx="838527" cy="252000"/>
          </a:xfrm>
          <a:prstGeom prst="chevron">
            <a:avLst/>
          </a:prstGeom>
          <a:solidFill>
            <a:srgbClr val="00B05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</a:rPr>
              <a:t>Scoping 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 smtClean="0">
                <a:solidFill>
                  <a:schemeClr val="bg1"/>
                </a:solidFill>
              </a:rPr>
              <a:t>Study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65" name="Нашивка 64"/>
          <p:cNvSpPr/>
          <p:nvPr/>
        </p:nvSpPr>
        <p:spPr>
          <a:xfrm>
            <a:off x="6154883" y="1162074"/>
            <a:ext cx="72362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ТЭС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flipH="1">
            <a:off x="6155673" y="884081"/>
            <a:ext cx="1511951" cy="21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Проектирование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2727297" y="405229"/>
            <a:ext cx="3608838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00357F"/>
                </a:solidFill>
                <a:latin typeface="Calibri"/>
              </a:rPr>
              <a:t>История </a:t>
            </a:r>
            <a:r>
              <a:rPr lang="ru-RU" sz="1600" b="1" dirty="0">
                <a:solidFill>
                  <a:srgbClr val="00357F"/>
                </a:solidFill>
                <a:latin typeface="Calibri"/>
              </a:rPr>
              <a:t>проекта</a:t>
            </a:r>
            <a:endParaRPr lang="ru-RU" sz="1600" b="1" dirty="0" smtClean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082875" y="1195982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77291" y="832697"/>
            <a:ext cx="2718312" cy="200482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98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924" y="6492875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11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219" y="832697"/>
            <a:ext cx="1728192" cy="20057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6411" y="832697"/>
            <a:ext cx="6984776" cy="2005753"/>
          </a:xfrm>
          <a:prstGeom prst="rect">
            <a:avLst/>
          </a:prstGeom>
          <a:solidFill>
            <a:srgbClr val="F38573">
              <a:alpha val="86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22235" y="866605"/>
            <a:ext cx="167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Предконцепция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4570707" y="1162074"/>
            <a:ext cx="158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PFS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906411" y="866605"/>
            <a:ext cx="2736304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ОБИН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570707" y="866605"/>
            <a:ext cx="4320480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Проектирование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219" y="1764794"/>
            <a:ext cx="165618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ТЭР ВНИПИПТ подтверждена «+» экономика проекта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Подготовлена заявка в ИФ РФ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1978419" y="1462795"/>
            <a:ext cx="2664296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ГРР зоны Южная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78219" y="2648317"/>
            <a:ext cx="8712968" cy="158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834403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130547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282675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33845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2008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2595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2009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506811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85873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2010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32607" y="90051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83777" y="1743457"/>
            <a:ext cx="1054723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/>
              <a:t>Продвижение заявки на получение средств ИФ РФ</a:t>
            </a:r>
            <a:endParaRPr lang="ru-RU" sz="1050" dirty="0" smtClean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50763" y="1743457"/>
            <a:ext cx="1224136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Утвержден паспорт КРЮЯ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Получен  1</a:t>
            </a:r>
            <a:r>
              <a:rPr lang="en-US" sz="900" dirty="0" smtClean="0"/>
              <a:t> </a:t>
            </a:r>
            <a:r>
              <a:rPr lang="ru-RU" sz="900" dirty="0" smtClean="0"/>
              <a:t>транш средств ИФ РФ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 Завершение разработки  ОБИН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633190" y="1049515"/>
            <a:ext cx="794" cy="13766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78419" y="1109088"/>
            <a:ext cx="0" cy="13007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896886" y="89098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029200" y="1764794"/>
            <a:ext cx="1054907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Попытка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оптимизиро-вать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проект на основе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best practice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cxnSp>
        <p:nvCxnSpPr>
          <p:cNvPr id="35" name="Прямая со стрелкой 34"/>
          <p:cNvCxnSpPr>
            <a:stCxn id="34" idx="4"/>
          </p:cNvCxnSpPr>
          <p:nvPr/>
        </p:nvCxnSpPr>
        <p:spPr>
          <a:xfrm flipH="1">
            <a:off x="6164408" y="1375982"/>
            <a:ext cx="8467" cy="114357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54283" y="1304949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ТЭР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7" name="Нашивка 36"/>
          <p:cNvSpPr/>
          <p:nvPr/>
        </p:nvSpPr>
        <p:spPr>
          <a:xfrm>
            <a:off x="4570707" y="1462795"/>
            <a:ext cx="221859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</a:rPr>
              <a:t>Оценка запасов, ТЭО П.К.</a:t>
            </a: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838199" y="28576"/>
            <a:ext cx="7248525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Причины разработки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Scoping Study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 (часть 2)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99" y="2905436"/>
            <a:ext cx="9144000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ТЭО кондиций было значительно переработано: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Сохранена большая часть запасов в рудных телах мощностью 1 м и меньше, за счет использования для оконтуривания рудных тел элементарного </a:t>
            </a:r>
            <a:r>
              <a:rPr lang="ru-RU" sz="15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подсчетного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 блока (ЭПБ). Эксплуатационные запасы: руды -   177 444 тыс. т,  урана – 205 732 т). 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Применена схема вскрытия с 4-мя вертикальными и 2-мя наклонными стволами и выдачей руды на РПК ленточным конвейером).</a:t>
            </a:r>
          </a:p>
          <a:p>
            <a:pPr marL="180975" lvl="1" algn="just" fontAlgn="auto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tabLst>
                <a:tab pos="180975" algn="l"/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Ограничение по срокам разработки (конец 2011 года), не позволило полностью оптимизировать проект, но был достигнут значительный прогресс по экономике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(NPV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– 18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млрд. руб.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lvl="1" indent="-285750" algn="just" fontAlgn="auto"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Для полного исследования всех вариантов  развития проекта в новых сценарных условиях, сложившихся после событий в Японии, принято решения о разработке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Study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 пересмотром концепции проекта и максимальным применением современных технических решений.  </a:t>
            </a:r>
          </a:p>
          <a:p>
            <a:pPr marL="285750" lvl="1" indent="-285750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качестве первого этапа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Study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разработан ряд технико-экономических сравнений (ТЭС), результаты которых будут переданы подрядчику, как исходные данные для разработки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Study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500" b="1" kern="0" dirty="0" err="1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716495" y="1501071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 стрелкой 53"/>
          <p:cNvCxnSpPr>
            <a:stCxn id="53" idx="4"/>
          </p:cNvCxnSpPr>
          <p:nvPr/>
        </p:nvCxnSpPr>
        <p:spPr>
          <a:xfrm>
            <a:off x="6806495" y="1681071"/>
            <a:ext cx="3553" cy="83848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508043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732179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6084107" y="2607492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2011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rot="5400000">
            <a:off x="6738040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962176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7314104" y="2599540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2012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01990" y="1658407"/>
            <a:ext cx="1152128" cy="7920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Оптимизация технических решений, заложенных в ОБИН и проект</a:t>
            </a: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sp>
        <p:nvSpPr>
          <p:cNvPr id="64" name="Нашивка 63"/>
          <p:cNvSpPr/>
          <p:nvPr/>
        </p:nvSpPr>
        <p:spPr>
          <a:xfrm>
            <a:off x="6829098" y="1162074"/>
            <a:ext cx="838527" cy="252000"/>
          </a:xfrm>
          <a:prstGeom prst="chevron">
            <a:avLst/>
          </a:prstGeom>
          <a:solidFill>
            <a:srgbClr val="00B05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</a:rPr>
              <a:t>Scoping 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 smtClean="0">
                <a:solidFill>
                  <a:schemeClr val="bg1"/>
                </a:solidFill>
              </a:rPr>
              <a:t>Study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65" name="Нашивка 64"/>
          <p:cNvSpPr/>
          <p:nvPr/>
        </p:nvSpPr>
        <p:spPr>
          <a:xfrm>
            <a:off x="6154883" y="1162074"/>
            <a:ext cx="72362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ТЭС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flipH="1">
            <a:off x="6155673" y="884081"/>
            <a:ext cx="1511951" cy="21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Проектирование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2727297" y="405229"/>
            <a:ext cx="3608838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00357F"/>
                </a:solidFill>
                <a:latin typeface="Calibri"/>
              </a:rPr>
              <a:t>История </a:t>
            </a:r>
            <a:r>
              <a:rPr lang="ru-RU" sz="1600" b="1" dirty="0">
                <a:solidFill>
                  <a:srgbClr val="00357F"/>
                </a:solidFill>
                <a:latin typeface="Calibri"/>
              </a:rPr>
              <a:t>проекта</a:t>
            </a:r>
            <a:endParaRPr lang="ru-RU" sz="1600" b="1" dirty="0" smtClean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082875" y="1195982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62057" y="832697"/>
            <a:ext cx="5977454" cy="200482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58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12</a:t>
            </a:fld>
            <a:endParaRPr lang="ru-RU" b="1" dirty="0">
              <a:solidFill>
                <a:srgbClr val="00357F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1778" y="2046601"/>
            <a:ext cx="7897874" cy="4406735"/>
            <a:chOff x="531778" y="1736909"/>
            <a:chExt cx="7897874" cy="4406735"/>
          </a:xfrm>
        </p:grpSpPr>
        <p:sp>
          <p:nvSpPr>
            <p:cNvPr id="6" name="Freeform 12"/>
            <p:cNvSpPr>
              <a:spLocks noChangeAspect="1"/>
            </p:cNvSpPr>
            <p:nvPr/>
          </p:nvSpPr>
          <p:spPr bwMode="auto">
            <a:xfrm rot="815464">
              <a:off x="7032173" y="5303937"/>
              <a:ext cx="345841" cy="839707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" name="Freeform 13"/>
            <p:cNvSpPr>
              <a:spLocks noChangeAspect="1"/>
            </p:cNvSpPr>
            <p:nvPr/>
          </p:nvSpPr>
          <p:spPr bwMode="auto">
            <a:xfrm rot="815464">
              <a:off x="5853491" y="4704146"/>
              <a:ext cx="1044580" cy="698580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" name="Freeform 14"/>
            <p:cNvSpPr>
              <a:spLocks noChangeAspect="1"/>
            </p:cNvSpPr>
            <p:nvPr/>
          </p:nvSpPr>
          <p:spPr bwMode="auto">
            <a:xfrm rot="815464">
              <a:off x="6481651" y="3800931"/>
              <a:ext cx="1097515" cy="1788788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" name="Freeform 15"/>
            <p:cNvSpPr>
              <a:spLocks noChangeAspect="1"/>
            </p:cNvSpPr>
            <p:nvPr/>
          </p:nvSpPr>
          <p:spPr bwMode="auto">
            <a:xfrm rot="815464">
              <a:off x="6831021" y="5381557"/>
              <a:ext cx="285848" cy="74092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" name="Freeform 16"/>
            <p:cNvSpPr>
              <a:spLocks noChangeAspect="1"/>
            </p:cNvSpPr>
            <p:nvPr/>
          </p:nvSpPr>
          <p:spPr bwMode="auto">
            <a:xfrm rot="815464">
              <a:off x="5292382" y="4679448"/>
              <a:ext cx="772848" cy="1125490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1" name="Freeform 17"/>
            <p:cNvSpPr>
              <a:spLocks noChangeAspect="1"/>
            </p:cNvSpPr>
            <p:nvPr/>
          </p:nvSpPr>
          <p:spPr bwMode="auto">
            <a:xfrm rot="815464">
              <a:off x="4653635" y="4718258"/>
              <a:ext cx="1048109" cy="952609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2" name="Freeform 18"/>
            <p:cNvSpPr>
              <a:spLocks noChangeAspect="1"/>
            </p:cNvSpPr>
            <p:nvPr/>
          </p:nvSpPr>
          <p:spPr bwMode="auto">
            <a:xfrm rot="815464">
              <a:off x="4505418" y="4129052"/>
              <a:ext cx="1256320" cy="1435970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3" name="Freeform 19"/>
            <p:cNvSpPr>
              <a:spLocks noChangeAspect="1"/>
            </p:cNvSpPr>
            <p:nvPr/>
          </p:nvSpPr>
          <p:spPr bwMode="auto">
            <a:xfrm rot="815464">
              <a:off x="3937251" y="5141640"/>
              <a:ext cx="656392" cy="423382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 rot="815464">
              <a:off x="3750215" y="4732371"/>
              <a:ext cx="307022" cy="483361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 rot="815464">
              <a:off x="3358497" y="4192559"/>
              <a:ext cx="801080" cy="592735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 rot="815464">
              <a:off x="2836207" y="3391662"/>
              <a:ext cx="1298667" cy="924384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 rot="815464">
              <a:off x="4148990" y="3515148"/>
              <a:ext cx="324667" cy="112902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 rot="815464">
              <a:off x="3224395" y="4524208"/>
              <a:ext cx="596399" cy="437495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 rot="815464">
              <a:off x="3594939" y="5166338"/>
              <a:ext cx="391718" cy="381044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 rot="815464">
              <a:off x="2984424" y="4206672"/>
              <a:ext cx="391718" cy="578622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1" name="Freeform 27"/>
            <p:cNvSpPr>
              <a:spLocks noChangeAspect="1"/>
            </p:cNvSpPr>
            <p:nvPr/>
          </p:nvSpPr>
          <p:spPr bwMode="auto">
            <a:xfrm rot="815464">
              <a:off x="2335091" y="2883604"/>
              <a:ext cx="1153979" cy="705636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 rot="815464">
              <a:off x="2049243" y="2474334"/>
              <a:ext cx="1520994" cy="874989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3" name="Freeform 29"/>
            <p:cNvSpPr>
              <a:spLocks noChangeAspect="1"/>
            </p:cNvSpPr>
            <p:nvPr/>
          </p:nvSpPr>
          <p:spPr bwMode="auto">
            <a:xfrm rot="815464">
              <a:off x="2522127" y="4146693"/>
              <a:ext cx="402305" cy="292839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 rot="815464">
              <a:off x="2236279" y="4002037"/>
              <a:ext cx="352899" cy="444551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 rot="815464">
              <a:off x="2035127" y="3815044"/>
              <a:ext cx="416421" cy="582150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6" name="Freeform 32"/>
            <p:cNvSpPr>
              <a:spLocks noChangeAspect="1"/>
            </p:cNvSpPr>
            <p:nvPr/>
          </p:nvSpPr>
          <p:spPr bwMode="auto">
            <a:xfrm rot="815464">
              <a:off x="1717518" y="3906776"/>
              <a:ext cx="621102" cy="624488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 rot="815464">
              <a:off x="1742221" y="2696610"/>
              <a:ext cx="621102" cy="518643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8" name="Freeform 34"/>
            <p:cNvSpPr>
              <a:spLocks noChangeAspect="1"/>
            </p:cNvSpPr>
            <p:nvPr/>
          </p:nvSpPr>
          <p:spPr bwMode="auto">
            <a:xfrm rot="815464">
              <a:off x="2006895" y="3162330"/>
              <a:ext cx="511703" cy="582150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9" name="Freeform 35"/>
            <p:cNvSpPr>
              <a:spLocks noChangeAspect="1"/>
            </p:cNvSpPr>
            <p:nvPr/>
          </p:nvSpPr>
          <p:spPr bwMode="auto">
            <a:xfrm rot="815464">
              <a:off x="2126880" y="3550430"/>
              <a:ext cx="247029" cy="299895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0" name="Freeform 36"/>
            <p:cNvSpPr>
              <a:spLocks noChangeAspect="1"/>
            </p:cNvSpPr>
            <p:nvPr/>
          </p:nvSpPr>
          <p:spPr bwMode="auto">
            <a:xfrm rot="815464">
              <a:off x="1823387" y="3610409"/>
              <a:ext cx="395247" cy="306952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1" name="Freeform 37"/>
            <p:cNvSpPr>
              <a:spLocks noChangeAspect="1"/>
            </p:cNvSpPr>
            <p:nvPr/>
          </p:nvSpPr>
          <p:spPr bwMode="auto">
            <a:xfrm rot="815464">
              <a:off x="1897496" y="3437528"/>
              <a:ext cx="229384" cy="172881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2" name="Freeform 38"/>
            <p:cNvSpPr>
              <a:spLocks noChangeAspect="1"/>
            </p:cNvSpPr>
            <p:nvPr/>
          </p:nvSpPr>
          <p:spPr bwMode="auto">
            <a:xfrm rot="815464">
              <a:off x="1802213" y="3497507"/>
              <a:ext cx="162333" cy="162296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3" name="Freeform 39"/>
            <p:cNvSpPr>
              <a:spLocks noChangeAspect="1"/>
            </p:cNvSpPr>
            <p:nvPr/>
          </p:nvSpPr>
          <p:spPr bwMode="auto">
            <a:xfrm rot="815464">
              <a:off x="1713989" y="3793875"/>
              <a:ext cx="310551" cy="250501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4" name="Freeform 40"/>
            <p:cNvSpPr>
              <a:spLocks noChangeAspect="1"/>
            </p:cNvSpPr>
            <p:nvPr/>
          </p:nvSpPr>
          <p:spPr bwMode="auto">
            <a:xfrm rot="815464">
              <a:off x="1329329" y="3620994"/>
              <a:ext cx="462297" cy="448079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5" name="Freeform 41"/>
            <p:cNvSpPr>
              <a:spLocks noChangeAspect="1"/>
            </p:cNvSpPr>
            <p:nvPr/>
          </p:nvSpPr>
          <p:spPr bwMode="auto">
            <a:xfrm rot="815464">
              <a:off x="1661054" y="3624522"/>
              <a:ext cx="292906" cy="218747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6" name="Freeform 42"/>
            <p:cNvSpPr>
              <a:spLocks noChangeAspect="1"/>
            </p:cNvSpPr>
            <p:nvPr/>
          </p:nvSpPr>
          <p:spPr bwMode="auto">
            <a:xfrm rot="815464">
              <a:off x="1057597" y="3606881"/>
              <a:ext cx="455239" cy="419854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7" name="Freeform 43"/>
            <p:cNvSpPr>
              <a:spLocks noChangeAspect="1"/>
            </p:cNvSpPr>
            <p:nvPr/>
          </p:nvSpPr>
          <p:spPr bwMode="auto">
            <a:xfrm rot="815464">
              <a:off x="845858" y="3899720"/>
              <a:ext cx="395247" cy="423382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8" name="Freeform 44"/>
            <p:cNvSpPr>
              <a:spLocks noChangeAspect="1"/>
            </p:cNvSpPr>
            <p:nvPr/>
          </p:nvSpPr>
          <p:spPr bwMode="auto">
            <a:xfrm rot="815464">
              <a:off x="1844561" y="2072122"/>
              <a:ext cx="557580" cy="684467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9" name="Freeform 45"/>
            <p:cNvSpPr>
              <a:spLocks noChangeAspect="1"/>
            </p:cNvSpPr>
            <p:nvPr/>
          </p:nvSpPr>
          <p:spPr bwMode="auto">
            <a:xfrm rot="815464">
              <a:off x="2345678" y="1959220"/>
              <a:ext cx="444652" cy="575094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0" name="Freeform 46"/>
            <p:cNvSpPr>
              <a:spLocks noChangeAspect="1"/>
            </p:cNvSpPr>
            <p:nvPr/>
          </p:nvSpPr>
          <p:spPr bwMode="auto">
            <a:xfrm rot="815464">
              <a:off x="1558713" y="2375545"/>
              <a:ext cx="465826" cy="381044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1" name="Freeform 47"/>
            <p:cNvSpPr>
              <a:spLocks noChangeAspect="1"/>
            </p:cNvSpPr>
            <p:nvPr/>
          </p:nvSpPr>
          <p:spPr bwMode="auto">
            <a:xfrm rot="815464">
              <a:off x="1304626" y="2379074"/>
              <a:ext cx="268203" cy="402213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2" name="Freeform 48"/>
            <p:cNvSpPr>
              <a:spLocks noChangeAspect="1"/>
            </p:cNvSpPr>
            <p:nvPr/>
          </p:nvSpPr>
          <p:spPr bwMode="auto">
            <a:xfrm rot="815464">
              <a:off x="1463431" y="2562539"/>
              <a:ext cx="356428" cy="271670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3" name="Freeform 49"/>
            <p:cNvSpPr>
              <a:spLocks noChangeAspect="1"/>
            </p:cNvSpPr>
            <p:nvPr/>
          </p:nvSpPr>
          <p:spPr bwMode="auto">
            <a:xfrm rot="815464">
              <a:off x="1361090" y="2717779"/>
              <a:ext cx="455239" cy="306952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4" name="Freeform 50"/>
            <p:cNvSpPr>
              <a:spLocks noChangeAspect="1"/>
            </p:cNvSpPr>
            <p:nvPr/>
          </p:nvSpPr>
          <p:spPr bwMode="auto">
            <a:xfrm rot="815464">
              <a:off x="1181112" y="2763645"/>
              <a:ext cx="342312" cy="239916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5" name="Freeform 51"/>
            <p:cNvSpPr>
              <a:spLocks noChangeAspect="1"/>
            </p:cNvSpPr>
            <p:nvPr/>
          </p:nvSpPr>
          <p:spPr bwMode="auto">
            <a:xfrm rot="815464">
              <a:off x="1011720" y="2915357"/>
              <a:ext cx="264674" cy="250501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6" name="Freeform 52"/>
            <p:cNvSpPr>
              <a:spLocks noChangeAspect="1"/>
            </p:cNvSpPr>
            <p:nvPr/>
          </p:nvSpPr>
          <p:spPr bwMode="auto">
            <a:xfrm rot="815464">
              <a:off x="595300" y="4026735"/>
              <a:ext cx="141159" cy="141127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7" name="Freeform 53"/>
            <p:cNvSpPr>
              <a:spLocks noChangeAspect="1"/>
            </p:cNvSpPr>
            <p:nvPr/>
          </p:nvSpPr>
          <p:spPr bwMode="auto">
            <a:xfrm rot="815464">
              <a:off x="704698" y="3924417"/>
              <a:ext cx="292906" cy="370459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8" name="Freeform 54"/>
            <p:cNvSpPr>
              <a:spLocks noChangeAspect="1"/>
            </p:cNvSpPr>
            <p:nvPr/>
          </p:nvSpPr>
          <p:spPr bwMode="auto">
            <a:xfrm rot="815464">
              <a:off x="641177" y="4150221"/>
              <a:ext cx="169391" cy="116430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9" name="Freeform 55"/>
            <p:cNvSpPr>
              <a:spLocks noChangeAspect="1"/>
            </p:cNvSpPr>
            <p:nvPr/>
          </p:nvSpPr>
          <p:spPr bwMode="auto">
            <a:xfrm rot="815464">
              <a:off x="708227" y="4280764"/>
              <a:ext cx="201152" cy="151712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0" name="Freeform 56"/>
            <p:cNvSpPr>
              <a:spLocks noChangeAspect="1"/>
            </p:cNvSpPr>
            <p:nvPr/>
          </p:nvSpPr>
          <p:spPr bwMode="auto">
            <a:xfrm rot="815464">
              <a:off x="665880" y="4234897"/>
              <a:ext cx="130573" cy="105845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1" name="Freeform 57"/>
            <p:cNvSpPr>
              <a:spLocks noChangeAspect="1"/>
            </p:cNvSpPr>
            <p:nvPr/>
          </p:nvSpPr>
          <p:spPr bwMode="auto">
            <a:xfrm rot="815464">
              <a:off x="1121119" y="3970284"/>
              <a:ext cx="204681" cy="370459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2" name="Freeform 58"/>
            <p:cNvSpPr>
              <a:spLocks noChangeAspect="1"/>
            </p:cNvSpPr>
            <p:nvPr/>
          </p:nvSpPr>
          <p:spPr bwMode="auto">
            <a:xfrm rot="815464">
              <a:off x="732930" y="4234897"/>
              <a:ext cx="239971" cy="433966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3" name="Freeform 59"/>
            <p:cNvSpPr>
              <a:spLocks noChangeAspect="1"/>
            </p:cNvSpPr>
            <p:nvPr/>
          </p:nvSpPr>
          <p:spPr bwMode="auto">
            <a:xfrm rot="815464">
              <a:off x="531778" y="3642163"/>
              <a:ext cx="310551" cy="412797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4" name="Freeform 60"/>
            <p:cNvSpPr>
              <a:spLocks noChangeAspect="1"/>
            </p:cNvSpPr>
            <p:nvPr/>
          </p:nvSpPr>
          <p:spPr bwMode="auto">
            <a:xfrm rot="815464">
              <a:off x="612945" y="3804459"/>
              <a:ext cx="88225" cy="204635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5" name="Freeform 61"/>
            <p:cNvSpPr>
              <a:spLocks noChangeAspect="1"/>
            </p:cNvSpPr>
            <p:nvPr/>
          </p:nvSpPr>
          <p:spPr bwMode="auto">
            <a:xfrm rot="815464">
              <a:off x="1569300" y="3419887"/>
              <a:ext cx="250558" cy="201106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6" name="Freeform 62"/>
            <p:cNvSpPr>
              <a:spLocks noChangeAspect="1"/>
            </p:cNvSpPr>
            <p:nvPr/>
          </p:nvSpPr>
          <p:spPr bwMode="auto">
            <a:xfrm rot="815464">
              <a:off x="1481076" y="3455169"/>
              <a:ext cx="239971" cy="303424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7" name="Freeform 63"/>
            <p:cNvSpPr>
              <a:spLocks noChangeAspect="1"/>
            </p:cNvSpPr>
            <p:nvPr/>
          </p:nvSpPr>
          <p:spPr bwMode="auto">
            <a:xfrm rot="815464">
              <a:off x="1406967" y="3243478"/>
              <a:ext cx="254087" cy="197578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8" name="Freeform 64"/>
            <p:cNvSpPr>
              <a:spLocks noChangeAspect="1"/>
            </p:cNvSpPr>
            <p:nvPr/>
          </p:nvSpPr>
          <p:spPr bwMode="auto">
            <a:xfrm rot="815464">
              <a:off x="1646938" y="3275232"/>
              <a:ext cx="458768" cy="299895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9" name="Freeform 65"/>
            <p:cNvSpPr>
              <a:spLocks noChangeAspect="1"/>
            </p:cNvSpPr>
            <p:nvPr/>
          </p:nvSpPr>
          <p:spPr bwMode="auto">
            <a:xfrm rot="815464">
              <a:off x="1802213" y="3084710"/>
              <a:ext cx="437594" cy="246973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0" name="Freeform 66"/>
            <p:cNvSpPr>
              <a:spLocks noChangeAspect="1"/>
            </p:cNvSpPr>
            <p:nvPr/>
          </p:nvSpPr>
          <p:spPr bwMode="auto">
            <a:xfrm rot="815464">
              <a:off x="1661054" y="2936526"/>
              <a:ext cx="271732" cy="225804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1" name="Freeform 67"/>
            <p:cNvSpPr>
              <a:spLocks noChangeAspect="1"/>
            </p:cNvSpPr>
            <p:nvPr/>
          </p:nvSpPr>
          <p:spPr bwMode="auto">
            <a:xfrm rot="815464">
              <a:off x="1713989" y="3130576"/>
              <a:ext cx="204681" cy="183465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2" name="Freeform 68"/>
            <p:cNvSpPr>
              <a:spLocks noChangeAspect="1"/>
            </p:cNvSpPr>
            <p:nvPr/>
          </p:nvSpPr>
          <p:spPr bwMode="auto">
            <a:xfrm rot="815464">
              <a:off x="1597532" y="3116464"/>
              <a:ext cx="232913" cy="229332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3" name="Freeform 69"/>
            <p:cNvSpPr>
              <a:spLocks noChangeAspect="1"/>
            </p:cNvSpPr>
            <p:nvPr/>
          </p:nvSpPr>
          <p:spPr bwMode="auto">
            <a:xfrm rot="815464">
              <a:off x="1332858" y="3377549"/>
              <a:ext cx="225855" cy="232860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4" name="Freeform 70"/>
            <p:cNvSpPr>
              <a:spLocks noChangeAspect="1"/>
            </p:cNvSpPr>
            <p:nvPr/>
          </p:nvSpPr>
          <p:spPr bwMode="auto">
            <a:xfrm rot="815464">
              <a:off x="1294039" y="3123520"/>
              <a:ext cx="190565" cy="194050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5" name="Freeform 71"/>
            <p:cNvSpPr>
              <a:spLocks noChangeAspect="1"/>
            </p:cNvSpPr>
            <p:nvPr/>
          </p:nvSpPr>
          <p:spPr bwMode="auto">
            <a:xfrm rot="815464">
              <a:off x="1251691" y="2982393"/>
              <a:ext cx="236442" cy="162296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6" name="Freeform 72"/>
            <p:cNvSpPr>
              <a:spLocks noChangeAspect="1"/>
            </p:cNvSpPr>
            <p:nvPr/>
          </p:nvSpPr>
          <p:spPr bwMode="auto">
            <a:xfrm rot="815464">
              <a:off x="1435199" y="2947111"/>
              <a:ext cx="225855" cy="296367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7" name="Freeform 73"/>
            <p:cNvSpPr>
              <a:spLocks noChangeAspect="1"/>
            </p:cNvSpPr>
            <p:nvPr/>
          </p:nvSpPr>
          <p:spPr bwMode="auto">
            <a:xfrm rot="815464">
              <a:off x="1152880" y="3116464"/>
              <a:ext cx="197623" cy="215219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8" name="Freeform 74"/>
            <p:cNvSpPr>
              <a:spLocks noChangeAspect="1"/>
            </p:cNvSpPr>
            <p:nvPr/>
          </p:nvSpPr>
          <p:spPr bwMode="auto">
            <a:xfrm rot="815464">
              <a:off x="1226989" y="3275232"/>
              <a:ext cx="211739" cy="204635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9" name="Freeform 75"/>
            <p:cNvSpPr>
              <a:spLocks noChangeAspect="1"/>
            </p:cNvSpPr>
            <p:nvPr/>
          </p:nvSpPr>
          <p:spPr bwMode="auto">
            <a:xfrm rot="815464">
              <a:off x="997604" y="3151745"/>
              <a:ext cx="250558" cy="222275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0" name="Freeform 76"/>
            <p:cNvSpPr>
              <a:spLocks noChangeAspect="1"/>
            </p:cNvSpPr>
            <p:nvPr/>
          </p:nvSpPr>
          <p:spPr bwMode="auto">
            <a:xfrm rot="815464">
              <a:off x="1092887" y="3363436"/>
              <a:ext cx="314080" cy="314008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1" name="Freeform 77"/>
            <p:cNvSpPr>
              <a:spLocks noChangeAspect="1"/>
            </p:cNvSpPr>
            <p:nvPr/>
          </p:nvSpPr>
          <p:spPr bwMode="auto">
            <a:xfrm rot="815464">
              <a:off x="771749" y="3578656"/>
              <a:ext cx="416421" cy="455136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2" name="Freeform 78"/>
            <p:cNvSpPr>
              <a:spLocks noChangeAspect="1"/>
            </p:cNvSpPr>
            <p:nvPr/>
          </p:nvSpPr>
          <p:spPr bwMode="auto">
            <a:xfrm rot="815464">
              <a:off x="969372" y="3254063"/>
              <a:ext cx="218797" cy="278726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3" name="Freeform 79"/>
            <p:cNvSpPr>
              <a:spLocks noChangeAspect="1"/>
            </p:cNvSpPr>
            <p:nvPr/>
          </p:nvSpPr>
          <p:spPr bwMode="auto">
            <a:xfrm rot="815464">
              <a:off x="2423315" y="3518676"/>
              <a:ext cx="564638" cy="652714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4" name="Freeform 80"/>
            <p:cNvSpPr>
              <a:spLocks noChangeAspect="1"/>
            </p:cNvSpPr>
            <p:nvPr/>
          </p:nvSpPr>
          <p:spPr bwMode="auto">
            <a:xfrm rot="815464">
              <a:off x="2444489" y="3391662"/>
              <a:ext cx="169391" cy="275198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5" name="Freeform 81"/>
            <p:cNvSpPr>
              <a:spLocks noChangeAspect="1"/>
            </p:cNvSpPr>
            <p:nvPr/>
          </p:nvSpPr>
          <p:spPr bwMode="auto">
            <a:xfrm rot="815464">
              <a:off x="7148630" y="1835733"/>
              <a:ext cx="1019877" cy="1316012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6" name="Freeform 82"/>
            <p:cNvSpPr>
              <a:spLocks noChangeAspect="1"/>
            </p:cNvSpPr>
            <p:nvPr/>
          </p:nvSpPr>
          <p:spPr bwMode="auto">
            <a:xfrm rot="815464">
              <a:off x="7409775" y="2714251"/>
              <a:ext cx="691682" cy="1252505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7" name="Freeform 83"/>
            <p:cNvSpPr>
              <a:spLocks noChangeAspect="1" noEditPoints="1"/>
            </p:cNvSpPr>
            <p:nvPr/>
          </p:nvSpPr>
          <p:spPr bwMode="auto">
            <a:xfrm rot="815464">
              <a:off x="3887845" y="3564543"/>
              <a:ext cx="1037522" cy="1817014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8" name="Freeform 84"/>
            <p:cNvSpPr>
              <a:spLocks noChangeAspect="1"/>
            </p:cNvSpPr>
            <p:nvPr/>
          </p:nvSpPr>
          <p:spPr bwMode="auto">
            <a:xfrm rot="815464">
              <a:off x="2275098" y="3416359"/>
              <a:ext cx="518761" cy="564509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9" name="Freeform 85"/>
            <p:cNvSpPr>
              <a:spLocks noChangeAspect="1"/>
            </p:cNvSpPr>
            <p:nvPr/>
          </p:nvSpPr>
          <p:spPr bwMode="auto">
            <a:xfrm rot="815464">
              <a:off x="3905490" y="4912308"/>
              <a:ext cx="282319" cy="465720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0" name="Freeform 86"/>
            <p:cNvSpPr>
              <a:spLocks noChangeAspect="1" noEditPoints="1"/>
            </p:cNvSpPr>
            <p:nvPr/>
          </p:nvSpPr>
          <p:spPr bwMode="auto">
            <a:xfrm rot="815464">
              <a:off x="3259685" y="4912308"/>
              <a:ext cx="769319" cy="469248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1" name="Freeform 87"/>
            <p:cNvSpPr>
              <a:spLocks noChangeAspect="1"/>
            </p:cNvSpPr>
            <p:nvPr/>
          </p:nvSpPr>
          <p:spPr bwMode="auto">
            <a:xfrm rot="815464">
              <a:off x="3199693" y="2760117"/>
              <a:ext cx="1076341" cy="1280730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2" name="Freeform 88"/>
            <p:cNvSpPr>
              <a:spLocks noChangeAspect="1"/>
            </p:cNvSpPr>
            <p:nvPr/>
          </p:nvSpPr>
          <p:spPr bwMode="auto">
            <a:xfrm rot="815464">
              <a:off x="2786801" y="4005566"/>
              <a:ext cx="603457" cy="508058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3" name="Freeform 89"/>
            <p:cNvSpPr>
              <a:spLocks noChangeAspect="1"/>
            </p:cNvSpPr>
            <p:nvPr/>
          </p:nvSpPr>
          <p:spPr bwMode="auto">
            <a:xfrm rot="815464">
              <a:off x="4134874" y="2495504"/>
              <a:ext cx="1238675" cy="1224279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4" name="Freeform 90"/>
            <p:cNvSpPr>
              <a:spLocks noChangeAspect="1"/>
            </p:cNvSpPr>
            <p:nvPr/>
          </p:nvSpPr>
          <p:spPr bwMode="auto">
            <a:xfrm rot="815464">
              <a:off x="4254860" y="3426944"/>
              <a:ext cx="963414" cy="1210167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5" name="Freeform 91"/>
            <p:cNvSpPr>
              <a:spLocks noChangeAspect="1"/>
            </p:cNvSpPr>
            <p:nvPr/>
          </p:nvSpPr>
          <p:spPr bwMode="auto">
            <a:xfrm rot="815464">
              <a:off x="937612" y="2146214"/>
              <a:ext cx="141159" cy="186994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6" name="Freeform 92"/>
            <p:cNvSpPr>
              <a:spLocks noChangeAspect="1"/>
            </p:cNvSpPr>
            <p:nvPr/>
          </p:nvSpPr>
          <p:spPr bwMode="auto">
            <a:xfrm rot="815464">
              <a:off x="7201564" y="4668864"/>
              <a:ext cx="656392" cy="712693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7" name="Freeform 93"/>
            <p:cNvSpPr>
              <a:spLocks noChangeAspect="1"/>
            </p:cNvSpPr>
            <p:nvPr/>
          </p:nvSpPr>
          <p:spPr bwMode="auto">
            <a:xfrm rot="815464">
              <a:off x="3351439" y="2259115"/>
              <a:ext cx="744616" cy="536284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88" name="Group 94"/>
            <p:cNvGrpSpPr>
              <a:grpSpLocks noChangeAspect="1"/>
            </p:cNvGrpSpPr>
            <p:nvPr/>
          </p:nvGrpSpPr>
          <p:grpSpPr bwMode="auto">
            <a:xfrm rot="815464">
              <a:off x="4011344" y="1736907"/>
              <a:ext cx="419948" cy="222273"/>
              <a:chOff x="2374" y="1393"/>
              <a:chExt cx="203" cy="109"/>
            </a:xfrm>
            <a:solidFill>
              <a:schemeClr val="bg1">
                <a:lumMod val="95000"/>
              </a:schemeClr>
            </a:solidFill>
          </p:grpSpPr>
          <p:sp>
            <p:nvSpPr>
              <p:cNvPr id="109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0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1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2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3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4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5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6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89" name="Freeform 103"/>
            <p:cNvSpPr>
              <a:spLocks noChangeAspect="1"/>
            </p:cNvSpPr>
            <p:nvPr/>
          </p:nvSpPr>
          <p:spPr bwMode="auto">
            <a:xfrm rot="815464">
              <a:off x="3030301" y="2608405"/>
              <a:ext cx="77638" cy="81148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0" name="Freeform 104"/>
            <p:cNvSpPr>
              <a:spLocks noChangeAspect="1"/>
            </p:cNvSpPr>
            <p:nvPr/>
          </p:nvSpPr>
          <p:spPr bwMode="auto">
            <a:xfrm rot="815464">
              <a:off x="7857956" y="3568071"/>
              <a:ext cx="501116" cy="755031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1" name="Freeform 105"/>
            <p:cNvSpPr>
              <a:spLocks noChangeAspect="1"/>
            </p:cNvSpPr>
            <p:nvPr/>
          </p:nvSpPr>
          <p:spPr bwMode="auto">
            <a:xfrm rot="815464">
              <a:off x="8235558" y="4573603"/>
              <a:ext cx="38819" cy="49395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2" name="Freeform 106"/>
            <p:cNvSpPr>
              <a:spLocks noChangeAspect="1"/>
            </p:cNvSpPr>
            <p:nvPr/>
          </p:nvSpPr>
          <p:spPr bwMode="auto">
            <a:xfrm rot="815464">
              <a:off x="8232029" y="4443060"/>
              <a:ext cx="38819" cy="98789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3" name="Freeform 107"/>
            <p:cNvSpPr>
              <a:spLocks noChangeAspect="1"/>
            </p:cNvSpPr>
            <p:nvPr/>
          </p:nvSpPr>
          <p:spPr bwMode="auto">
            <a:xfrm rot="815464">
              <a:off x="8217913" y="4400722"/>
              <a:ext cx="59993" cy="38810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4" name="Freeform 108"/>
            <p:cNvSpPr>
              <a:spLocks noChangeAspect="1"/>
            </p:cNvSpPr>
            <p:nvPr/>
          </p:nvSpPr>
          <p:spPr bwMode="auto">
            <a:xfrm rot="815464">
              <a:off x="8344956" y="3599825"/>
              <a:ext cx="84696" cy="38810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5" name="Freeform 109"/>
            <p:cNvSpPr>
              <a:spLocks noChangeAspect="1"/>
            </p:cNvSpPr>
            <p:nvPr/>
          </p:nvSpPr>
          <p:spPr bwMode="auto">
            <a:xfrm rot="815464">
              <a:off x="7960297" y="3374021"/>
              <a:ext cx="59993" cy="127015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6" name="Freeform 110"/>
            <p:cNvSpPr>
              <a:spLocks noChangeAspect="1"/>
            </p:cNvSpPr>
            <p:nvPr/>
          </p:nvSpPr>
          <p:spPr bwMode="auto">
            <a:xfrm rot="815464">
              <a:off x="8037934" y="5388613"/>
              <a:ext cx="38819" cy="98789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7" name="Freeform 111"/>
            <p:cNvSpPr>
              <a:spLocks noChangeAspect="1"/>
            </p:cNvSpPr>
            <p:nvPr/>
          </p:nvSpPr>
          <p:spPr bwMode="auto">
            <a:xfrm rot="815464">
              <a:off x="8083811" y="5201619"/>
              <a:ext cx="67051" cy="194050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8" name="Freeform 112"/>
            <p:cNvSpPr>
              <a:spLocks noChangeAspect="1"/>
            </p:cNvSpPr>
            <p:nvPr/>
          </p:nvSpPr>
          <p:spPr bwMode="auto">
            <a:xfrm rot="815464">
              <a:off x="8193210" y="5071077"/>
              <a:ext cx="38819" cy="91733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9" name="Freeform 113"/>
            <p:cNvSpPr>
              <a:spLocks noChangeAspect="1"/>
            </p:cNvSpPr>
            <p:nvPr/>
          </p:nvSpPr>
          <p:spPr bwMode="auto">
            <a:xfrm rot="815464">
              <a:off x="6940419" y="3007090"/>
              <a:ext cx="730500" cy="1009060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0" name="Freeform 114"/>
            <p:cNvSpPr>
              <a:spLocks noChangeAspect="1"/>
            </p:cNvSpPr>
            <p:nvPr/>
          </p:nvSpPr>
          <p:spPr bwMode="auto">
            <a:xfrm rot="815464">
              <a:off x="7314492" y="1952163"/>
              <a:ext cx="81167" cy="155240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1" name="Freeform 115"/>
            <p:cNvSpPr>
              <a:spLocks noChangeAspect="1"/>
            </p:cNvSpPr>
            <p:nvPr/>
          </p:nvSpPr>
          <p:spPr bwMode="auto">
            <a:xfrm rot="815464">
              <a:off x="6192274" y="2731892"/>
              <a:ext cx="98812" cy="88205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2" name="Freeform 116"/>
            <p:cNvSpPr>
              <a:spLocks noChangeAspect="1"/>
            </p:cNvSpPr>
            <p:nvPr/>
          </p:nvSpPr>
          <p:spPr bwMode="auto">
            <a:xfrm rot="815464">
              <a:off x="5987593" y="2495504"/>
              <a:ext cx="208210" cy="204635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3" name="Freeform 117"/>
            <p:cNvSpPr>
              <a:spLocks noChangeAspect="1"/>
            </p:cNvSpPr>
            <p:nvPr/>
          </p:nvSpPr>
          <p:spPr bwMode="auto">
            <a:xfrm rot="815464">
              <a:off x="6234622" y="2446109"/>
              <a:ext cx="151746" cy="91733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104" name="Group 118"/>
            <p:cNvGrpSpPr>
              <a:grpSpLocks noChangeAspect="1"/>
            </p:cNvGrpSpPr>
            <p:nvPr/>
          </p:nvGrpSpPr>
          <p:grpSpPr bwMode="auto">
            <a:xfrm rot="815464">
              <a:off x="4561882" y="2333207"/>
              <a:ext cx="2551458" cy="2416805"/>
              <a:chOff x="2825" y="1492"/>
              <a:chExt cx="1246" cy="118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05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6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7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8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</p:grp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12114" y="945853"/>
            <a:ext cx="9144000" cy="289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Выполнены НИОКР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 ТЭС, которые должны обеспечить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исходные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данные для дальнейшего проектирования </a:t>
            </a:r>
            <a:r>
              <a:rPr lang="ru-RU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Эльконского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ГМК на основе оценки альтернативных вариантов освоения месторождения. </a:t>
            </a:r>
          </a:p>
          <a:p>
            <a:pPr marL="85725" marR="0" lvl="1" indent="0" algn="just" defTabSz="914400" eaLnBrk="1" fontAlgn="auto" latinLnBrk="0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Для выполнения данных работ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одновременно были привлечены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силы ряда российских  (СПб-</a:t>
            </a:r>
            <a:r>
              <a:rPr lang="ru-RU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Гипрошахт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РУСБУРМАШ и др.) и международных 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(CSA Global,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MiningPlus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FLSmidth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Hatch,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WorleyParsons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 др.) консультационных и инжиниринговых компаний.</a:t>
            </a:r>
          </a:p>
          <a:p>
            <a:pPr marL="85725" marR="0" lvl="1" indent="0" algn="just" defTabSz="914400" eaLnBrk="1" fontAlgn="auto" latinLnBrk="0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Планируется,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что промежуточные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результаты, полученные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 ходу выполнения НИОКР и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ТЭС,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дадут возможность на рубеже 2011-2012 гг.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разработать 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</a:t>
            </a:r>
            <a:r>
              <a:rPr lang="en-US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и найти, с его помощью, оптимальный вариант развития проекта, что также даст возможность, в дальнейшем,</a:t>
            </a:r>
            <a:r>
              <a:rPr lang="en-US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параллельно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 оптимизацией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показателей проекта в </a:t>
            </a: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целом, ускоренными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темпами </a:t>
            </a: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выполнить проектную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документация на первую очередь его освоения.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119" name="Rectangle 5"/>
          <p:cNvSpPr>
            <a:spLocks noChangeArrowheads="1"/>
          </p:cNvSpPr>
          <p:nvPr/>
        </p:nvSpPr>
        <p:spPr bwMode="auto">
          <a:xfrm>
            <a:off x="4459288" y="2513013"/>
            <a:ext cx="225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cxnSp>
        <p:nvCxnSpPr>
          <p:cNvPr id="120" name="Прямая со стрелкой 119"/>
          <p:cNvCxnSpPr/>
          <p:nvPr/>
        </p:nvCxnSpPr>
        <p:spPr>
          <a:xfrm flipV="1">
            <a:off x="136022" y="6381328"/>
            <a:ext cx="8871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74565" y="631765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1510136" y="6305763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3" name="Овал 122"/>
          <p:cNvSpPr/>
          <p:nvPr/>
        </p:nvSpPr>
        <p:spPr>
          <a:xfrm>
            <a:off x="2913153" y="6304638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4" name="Овал 123"/>
          <p:cNvSpPr/>
          <p:nvPr/>
        </p:nvSpPr>
        <p:spPr>
          <a:xfrm>
            <a:off x="4311323" y="631765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5678819" y="631892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6" name="Овал 125"/>
          <p:cNvSpPr/>
          <p:nvPr/>
        </p:nvSpPr>
        <p:spPr>
          <a:xfrm>
            <a:off x="7061791" y="6313973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7" name="Овал 126"/>
          <p:cNvSpPr/>
          <p:nvPr/>
        </p:nvSpPr>
        <p:spPr>
          <a:xfrm>
            <a:off x="8440769" y="6310486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403648" y="65973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2011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5562075" y="6607060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2012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06614" y="64727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3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123728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4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3500941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1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69928" y="64727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6242931" y="6479920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3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7612927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4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6" name="Пятиугольник 135"/>
          <p:cNvSpPr/>
          <p:nvPr/>
        </p:nvSpPr>
        <p:spPr>
          <a:xfrm>
            <a:off x="1403538" y="4077072"/>
            <a:ext cx="1585179" cy="507084"/>
          </a:xfrm>
          <a:prstGeom prst="homePlate">
            <a:avLst>
              <a:gd name="adj" fmla="val 58325"/>
            </a:avLst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400" dirty="0" smtClean="0"/>
              <a:t>НИОКР</a:t>
            </a:r>
            <a:endParaRPr lang="ru-RU" sz="1400" dirty="0"/>
          </a:p>
        </p:txBody>
      </p:sp>
      <p:sp>
        <p:nvSpPr>
          <p:cNvPr id="137" name="Пятиугольник 136"/>
          <p:cNvSpPr/>
          <p:nvPr/>
        </p:nvSpPr>
        <p:spPr>
          <a:xfrm>
            <a:off x="1403539" y="4797152"/>
            <a:ext cx="1811782" cy="50708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Разработка технико-экономических сравнений</a:t>
            </a:r>
            <a:endParaRPr lang="ru-RU" sz="1100" dirty="0"/>
          </a:p>
        </p:txBody>
      </p:sp>
      <p:sp>
        <p:nvSpPr>
          <p:cNvPr id="138" name="Пятиугольник 137"/>
          <p:cNvSpPr/>
          <p:nvPr/>
        </p:nvSpPr>
        <p:spPr>
          <a:xfrm>
            <a:off x="3220828" y="4797152"/>
            <a:ext cx="3367395" cy="50708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Разработка </a:t>
            </a:r>
            <a:r>
              <a:rPr lang="en-US" sz="1100" dirty="0" smtClean="0"/>
              <a:t>Scoping Study</a:t>
            </a:r>
            <a:endParaRPr lang="ru-RU" sz="1100" dirty="0"/>
          </a:p>
        </p:txBody>
      </p:sp>
      <p:sp>
        <p:nvSpPr>
          <p:cNvPr id="139" name="Прямоугольник 138"/>
          <p:cNvSpPr/>
          <p:nvPr/>
        </p:nvSpPr>
        <p:spPr>
          <a:xfrm flipH="1">
            <a:off x="972913" y="5676827"/>
            <a:ext cx="5853403" cy="5583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Оптимизация</a:t>
            </a:r>
            <a:endParaRPr lang="ru-RU" sz="1100" dirty="0"/>
          </a:p>
        </p:txBody>
      </p:sp>
      <p:sp>
        <p:nvSpPr>
          <p:cNvPr id="140" name="Пятиугольник 139"/>
          <p:cNvSpPr/>
          <p:nvPr/>
        </p:nvSpPr>
        <p:spPr>
          <a:xfrm>
            <a:off x="12114" y="5676827"/>
            <a:ext cx="1237813" cy="57878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Проектирование</a:t>
            </a:r>
            <a:endParaRPr lang="ru-RU" sz="1100" dirty="0"/>
          </a:p>
        </p:txBody>
      </p:sp>
      <p:sp>
        <p:nvSpPr>
          <p:cNvPr id="141" name="Пятиугольник 140"/>
          <p:cNvSpPr/>
          <p:nvPr/>
        </p:nvSpPr>
        <p:spPr>
          <a:xfrm>
            <a:off x="6832086" y="5676826"/>
            <a:ext cx="2175889" cy="56048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Проектирование</a:t>
            </a:r>
            <a:endParaRPr lang="ru-RU" sz="1100" dirty="0"/>
          </a:p>
        </p:txBody>
      </p:sp>
      <p:cxnSp>
        <p:nvCxnSpPr>
          <p:cNvPr id="142" name="Прямая соединительная линия 141"/>
          <p:cNvCxnSpPr>
            <a:stCxn id="140" idx="3"/>
          </p:cNvCxnSpPr>
          <p:nvPr/>
        </p:nvCxnSpPr>
        <p:spPr bwMode="auto">
          <a:xfrm flipH="1" flipV="1">
            <a:off x="1205909" y="5102855"/>
            <a:ext cx="44018" cy="863365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Соединительная линия уступом 142"/>
          <p:cNvCxnSpPr>
            <a:endCxn id="137" idx="1"/>
          </p:cNvCxnSpPr>
          <p:nvPr/>
        </p:nvCxnSpPr>
        <p:spPr bwMode="auto">
          <a:xfrm rot="5400000" flipH="1" flipV="1">
            <a:off x="1032944" y="5269613"/>
            <a:ext cx="589516" cy="151674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44" name="Соединительная линия уступом 143"/>
          <p:cNvCxnSpPr>
            <a:endCxn id="136" idx="1"/>
          </p:cNvCxnSpPr>
          <p:nvPr/>
        </p:nvCxnSpPr>
        <p:spPr bwMode="auto">
          <a:xfrm rot="5400000" flipH="1" flipV="1">
            <a:off x="713615" y="4856607"/>
            <a:ext cx="1215915" cy="163931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45" name="Соединительная линия уступом 144"/>
          <p:cNvCxnSpPr>
            <a:stCxn id="138" idx="3"/>
          </p:cNvCxnSpPr>
          <p:nvPr/>
        </p:nvCxnSpPr>
        <p:spPr bwMode="auto">
          <a:xfrm>
            <a:off x="6588223" y="5050692"/>
            <a:ext cx="238093" cy="615860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46" name="Прямоугольник 145"/>
          <p:cNvSpPr/>
          <p:nvPr/>
        </p:nvSpPr>
        <p:spPr>
          <a:xfrm>
            <a:off x="6444208" y="4869160"/>
            <a:ext cx="1601091" cy="182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Оптимизационные решения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147" name="Соединительная линия уступом 146"/>
          <p:cNvCxnSpPr/>
          <p:nvPr/>
        </p:nvCxnSpPr>
        <p:spPr bwMode="auto">
          <a:xfrm rot="16200000" flipH="1">
            <a:off x="2865863" y="4450710"/>
            <a:ext cx="471836" cy="238093"/>
          </a:xfrm>
          <a:prstGeom prst="bentConnector3">
            <a:avLst>
              <a:gd name="adj1" fmla="val -1348"/>
            </a:avLst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48" name="Rectangle 3"/>
          <p:cNvSpPr txBox="1">
            <a:spLocks noChangeArrowheads="1"/>
          </p:cNvSpPr>
          <p:nvPr/>
        </p:nvSpPr>
        <p:spPr bwMode="auto">
          <a:xfrm>
            <a:off x="1068388" y="14784"/>
            <a:ext cx="7110416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Работы </a:t>
            </a:r>
            <a:r>
              <a:rPr lang="ru-RU" sz="2000" b="1" dirty="0">
                <a:solidFill>
                  <a:srgbClr val="00357F"/>
                </a:solidFill>
                <a:latin typeface="Calibri"/>
              </a:rPr>
              <a:t>выполняемые в настоящее 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время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31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 txBox="1">
            <a:spLocks/>
          </p:cNvSpPr>
          <p:nvPr/>
        </p:nvSpPr>
        <p:spPr>
          <a:xfrm>
            <a:off x="7010400" y="648442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13</a:t>
            </a:fld>
            <a:endParaRPr lang="ru-RU" b="1" dirty="0">
              <a:solidFill>
                <a:srgbClr val="00357F"/>
              </a:solidFill>
            </a:endParaRPr>
          </a:p>
        </p:txBody>
      </p:sp>
      <p:grpSp>
        <p:nvGrpSpPr>
          <p:cNvPr id="6" name="Группа 3"/>
          <p:cNvGrpSpPr>
            <a:grpSpLocks/>
          </p:cNvGrpSpPr>
          <p:nvPr/>
        </p:nvGrpSpPr>
        <p:grpSpPr bwMode="auto">
          <a:xfrm>
            <a:off x="531813" y="2412180"/>
            <a:ext cx="7897812" cy="4406902"/>
            <a:chOff x="531778" y="1736909"/>
            <a:chExt cx="7897874" cy="4406735"/>
          </a:xfrm>
        </p:grpSpPr>
        <p:sp>
          <p:nvSpPr>
            <p:cNvPr id="7" name="Freeform 12"/>
            <p:cNvSpPr>
              <a:spLocks noChangeAspect="1"/>
            </p:cNvSpPr>
            <p:nvPr/>
          </p:nvSpPr>
          <p:spPr bwMode="auto">
            <a:xfrm rot="815464">
              <a:off x="7032641" y="5303889"/>
              <a:ext cx="346078" cy="839755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13"/>
            <p:cNvSpPr>
              <a:spLocks noChangeAspect="1"/>
            </p:cNvSpPr>
            <p:nvPr/>
          </p:nvSpPr>
          <p:spPr bwMode="auto">
            <a:xfrm rot="815464">
              <a:off x="5853120" y="4703837"/>
              <a:ext cx="1044583" cy="698474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4"/>
            <p:cNvSpPr>
              <a:spLocks noChangeAspect="1"/>
            </p:cNvSpPr>
            <p:nvPr/>
          </p:nvSpPr>
          <p:spPr bwMode="auto">
            <a:xfrm rot="815464">
              <a:off x="6481775" y="3800583"/>
              <a:ext cx="1096971" cy="1789045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5"/>
            <p:cNvSpPr>
              <a:spLocks noChangeAspect="1"/>
            </p:cNvSpPr>
            <p:nvPr/>
          </p:nvSpPr>
          <p:spPr bwMode="auto">
            <a:xfrm rot="815464">
              <a:off x="6831027" y="5381673"/>
              <a:ext cx="285752" cy="74610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6"/>
            <p:cNvSpPr>
              <a:spLocks noChangeAspect="1"/>
            </p:cNvSpPr>
            <p:nvPr/>
          </p:nvSpPr>
          <p:spPr bwMode="auto">
            <a:xfrm rot="815464">
              <a:off x="5292727" y="4680024"/>
              <a:ext cx="773119" cy="1125495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7"/>
            <p:cNvSpPr>
              <a:spLocks noChangeAspect="1"/>
            </p:cNvSpPr>
            <p:nvPr/>
          </p:nvSpPr>
          <p:spPr bwMode="auto">
            <a:xfrm rot="815464">
              <a:off x="4652960" y="4718123"/>
              <a:ext cx="1049345" cy="952464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8"/>
            <p:cNvSpPr>
              <a:spLocks noChangeAspect="1"/>
            </p:cNvSpPr>
            <p:nvPr/>
          </p:nvSpPr>
          <p:spPr bwMode="auto">
            <a:xfrm rot="815464">
              <a:off x="4505321" y="4129183"/>
              <a:ext cx="1255723" cy="1435046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9"/>
            <p:cNvSpPr>
              <a:spLocks noChangeAspect="1"/>
            </p:cNvSpPr>
            <p:nvPr/>
          </p:nvSpPr>
          <p:spPr bwMode="auto">
            <a:xfrm rot="815464">
              <a:off x="3936992" y="5141970"/>
              <a:ext cx="657230" cy="422259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20"/>
            <p:cNvSpPr>
              <a:spLocks noChangeAspect="1"/>
            </p:cNvSpPr>
            <p:nvPr/>
          </p:nvSpPr>
          <p:spPr bwMode="auto">
            <a:xfrm rot="815464">
              <a:off x="3749665" y="4732410"/>
              <a:ext cx="307977" cy="482582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21"/>
            <p:cNvSpPr>
              <a:spLocks noChangeAspect="1"/>
            </p:cNvSpPr>
            <p:nvPr/>
          </p:nvSpPr>
          <p:spPr bwMode="auto">
            <a:xfrm rot="815464">
              <a:off x="3359137" y="4192681"/>
              <a:ext cx="800106" cy="592115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22"/>
            <p:cNvSpPr>
              <a:spLocks noChangeAspect="1"/>
            </p:cNvSpPr>
            <p:nvPr/>
          </p:nvSpPr>
          <p:spPr bwMode="auto">
            <a:xfrm rot="815464">
              <a:off x="2836846" y="3391023"/>
              <a:ext cx="1298585" cy="925478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23"/>
            <p:cNvSpPr>
              <a:spLocks noChangeAspect="1"/>
            </p:cNvSpPr>
            <p:nvPr/>
          </p:nvSpPr>
          <p:spPr bwMode="auto">
            <a:xfrm rot="815464">
              <a:off x="4149718" y="3514844"/>
              <a:ext cx="323853" cy="112709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24"/>
            <p:cNvSpPr>
              <a:spLocks noChangeAspect="1"/>
            </p:cNvSpPr>
            <p:nvPr/>
          </p:nvSpPr>
          <p:spPr bwMode="auto">
            <a:xfrm rot="815464">
              <a:off x="3224199" y="4524455"/>
              <a:ext cx="596905" cy="436546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25"/>
            <p:cNvSpPr>
              <a:spLocks noChangeAspect="1"/>
            </p:cNvSpPr>
            <p:nvPr/>
          </p:nvSpPr>
          <p:spPr bwMode="auto">
            <a:xfrm rot="815464">
              <a:off x="3595677" y="5165781"/>
              <a:ext cx="390528" cy="380986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6"/>
            <p:cNvSpPr>
              <a:spLocks noChangeAspect="1"/>
            </p:cNvSpPr>
            <p:nvPr/>
          </p:nvSpPr>
          <p:spPr bwMode="auto">
            <a:xfrm rot="815464">
              <a:off x="2984484" y="4206967"/>
              <a:ext cx="392116" cy="577828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27"/>
            <p:cNvSpPr>
              <a:spLocks noChangeAspect="1"/>
            </p:cNvSpPr>
            <p:nvPr/>
          </p:nvSpPr>
          <p:spPr bwMode="auto">
            <a:xfrm rot="815464">
              <a:off x="2335192" y="2883043"/>
              <a:ext cx="1154121" cy="706411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8"/>
            <p:cNvSpPr>
              <a:spLocks noChangeAspect="1"/>
            </p:cNvSpPr>
            <p:nvPr/>
          </p:nvSpPr>
          <p:spPr bwMode="auto">
            <a:xfrm rot="815464">
              <a:off x="2049440" y="2475071"/>
              <a:ext cx="1520837" cy="874679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9"/>
            <p:cNvSpPr>
              <a:spLocks noChangeAspect="1"/>
            </p:cNvSpPr>
            <p:nvPr/>
          </p:nvSpPr>
          <p:spPr bwMode="auto">
            <a:xfrm rot="815464">
              <a:off x="2522519" y="4146645"/>
              <a:ext cx="401640" cy="293677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30"/>
            <p:cNvSpPr>
              <a:spLocks noChangeAspect="1"/>
            </p:cNvSpPr>
            <p:nvPr/>
          </p:nvSpPr>
          <p:spPr bwMode="auto">
            <a:xfrm rot="815464">
              <a:off x="2236766" y="4002188"/>
              <a:ext cx="352428" cy="444483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31"/>
            <p:cNvSpPr>
              <a:spLocks noChangeAspect="1"/>
            </p:cNvSpPr>
            <p:nvPr/>
          </p:nvSpPr>
          <p:spPr bwMode="auto">
            <a:xfrm rot="815464">
              <a:off x="2035152" y="3814870"/>
              <a:ext cx="415928" cy="582590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32"/>
            <p:cNvSpPr>
              <a:spLocks noChangeAspect="1"/>
            </p:cNvSpPr>
            <p:nvPr/>
          </p:nvSpPr>
          <p:spPr bwMode="auto">
            <a:xfrm rot="815464">
              <a:off x="1717649" y="3906942"/>
              <a:ext cx="620718" cy="623863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33"/>
            <p:cNvSpPr>
              <a:spLocks noChangeAspect="1"/>
            </p:cNvSpPr>
            <p:nvPr/>
          </p:nvSpPr>
          <p:spPr bwMode="auto">
            <a:xfrm rot="815464">
              <a:off x="1741462" y="2697313"/>
              <a:ext cx="622305" cy="517505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34"/>
            <p:cNvSpPr>
              <a:spLocks noChangeAspect="1"/>
            </p:cNvSpPr>
            <p:nvPr/>
          </p:nvSpPr>
          <p:spPr bwMode="auto">
            <a:xfrm rot="815464">
              <a:off x="2006577" y="3162432"/>
              <a:ext cx="512767" cy="582591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35"/>
            <p:cNvSpPr>
              <a:spLocks noChangeAspect="1"/>
            </p:cNvSpPr>
            <p:nvPr/>
          </p:nvSpPr>
          <p:spPr bwMode="auto">
            <a:xfrm rot="815464">
              <a:off x="2127228" y="3549767"/>
              <a:ext cx="246065" cy="300027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6"/>
            <p:cNvSpPr>
              <a:spLocks noChangeAspect="1"/>
            </p:cNvSpPr>
            <p:nvPr/>
          </p:nvSpPr>
          <p:spPr bwMode="auto">
            <a:xfrm rot="815464">
              <a:off x="1824013" y="3610090"/>
              <a:ext cx="395290" cy="307963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37"/>
            <p:cNvSpPr>
              <a:spLocks noChangeAspect="1"/>
            </p:cNvSpPr>
            <p:nvPr/>
          </p:nvSpPr>
          <p:spPr bwMode="auto">
            <a:xfrm rot="815464">
              <a:off x="1897039" y="3437060"/>
              <a:ext cx="230189" cy="173030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8"/>
            <p:cNvSpPr>
              <a:spLocks noChangeAspect="1"/>
            </p:cNvSpPr>
            <p:nvPr/>
          </p:nvSpPr>
          <p:spPr bwMode="auto">
            <a:xfrm rot="815464">
              <a:off x="1801788" y="3497382"/>
              <a:ext cx="163513" cy="161919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9"/>
            <p:cNvSpPr>
              <a:spLocks noChangeAspect="1"/>
            </p:cNvSpPr>
            <p:nvPr/>
          </p:nvSpPr>
          <p:spPr bwMode="auto">
            <a:xfrm rot="815464">
              <a:off x="1714474" y="3794233"/>
              <a:ext cx="309565" cy="250815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40"/>
            <p:cNvSpPr>
              <a:spLocks noChangeAspect="1"/>
            </p:cNvSpPr>
            <p:nvPr/>
          </p:nvSpPr>
          <p:spPr bwMode="auto">
            <a:xfrm rot="815464">
              <a:off x="1328709" y="3621203"/>
              <a:ext cx="463554" cy="447658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41"/>
            <p:cNvSpPr>
              <a:spLocks noChangeAspect="1"/>
            </p:cNvSpPr>
            <p:nvPr/>
          </p:nvSpPr>
          <p:spPr bwMode="auto">
            <a:xfrm rot="815464">
              <a:off x="1660499" y="3624377"/>
              <a:ext cx="293690" cy="219067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42"/>
            <p:cNvSpPr>
              <a:spLocks noChangeAspect="1"/>
            </p:cNvSpPr>
            <p:nvPr/>
          </p:nvSpPr>
          <p:spPr bwMode="auto">
            <a:xfrm rot="815464">
              <a:off x="1057244" y="3606915"/>
              <a:ext cx="455617" cy="419084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43"/>
            <p:cNvSpPr>
              <a:spLocks noChangeAspect="1"/>
            </p:cNvSpPr>
            <p:nvPr/>
          </p:nvSpPr>
          <p:spPr bwMode="auto">
            <a:xfrm rot="815464">
              <a:off x="846105" y="3899004"/>
              <a:ext cx="395290" cy="423847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44"/>
            <p:cNvSpPr>
              <a:spLocks noChangeAspect="1"/>
            </p:cNvSpPr>
            <p:nvPr/>
          </p:nvSpPr>
          <p:spPr bwMode="auto">
            <a:xfrm rot="815464">
              <a:off x="1844650" y="2071861"/>
              <a:ext cx="557217" cy="684186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45"/>
            <p:cNvSpPr>
              <a:spLocks noChangeAspect="1"/>
            </p:cNvSpPr>
            <p:nvPr/>
          </p:nvSpPr>
          <p:spPr bwMode="auto">
            <a:xfrm rot="815464">
              <a:off x="2346304" y="1959153"/>
              <a:ext cx="444503" cy="574653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46"/>
            <p:cNvSpPr>
              <a:spLocks noChangeAspect="1"/>
            </p:cNvSpPr>
            <p:nvPr/>
          </p:nvSpPr>
          <p:spPr bwMode="auto">
            <a:xfrm rot="815464">
              <a:off x="1558898" y="2375062"/>
              <a:ext cx="465142" cy="380986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47"/>
            <p:cNvSpPr>
              <a:spLocks noChangeAspect="1"/>
            </p:cNvSpPr>
            <p:nvPr/>
          </p:nvSpPr>
          <p:spPr bwMode="auto">
            <a:xfrm rot="815464">
              <a:off x="1304896" y="2379825"/>
              <a:ext cx="268290" cy="401622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48"/>
            <p:cNvSpPr>
              <a:spLocks noChangeAspect="1"/>
            </p:cNvSpPr>
            <p:nvPr/>
          </p:nvSpPr>
          <p:spPr bwMode="auto">
            <a:xfrm rot="815464">
              <a:off x="1463647" y="2562380"/>
              <a:ext cx="355603" cy="271453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49"/>
            <p:cNvSpPr>
              <a:spLocks noChangeAspect="1"/>
            </p:cNvSpPr>
            <p:nvPr/>
          </p:nvSpPr>
          <p:spPr bwMode="auto">
            <a:xfrm rot="815464">
              <a:off x="1360460" y="2717949"/>
              <a:ext cx="455616" cy="306376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50"/>
            <p:cNvSpPr>
              <a:spLocks noChangeAspect="1"/>
            </p:cNvSpPr>
            <p:nvPr/>
          </p:nvSpPr>
          <p:spPr bwMode="auto">
            <a:xfrm rot="815464">
              <a:off x="1181070" y="2763985"/>
              <a:ext cx="342903" cy="239703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51"/>
            <p:cNvSpPr>
              <a:spLocks noChangeAspect="1"/>
            </p:cNvSpPr>
            <p:nvPr/>
          </p:nvSpPr>
          <p:spPr bwMode="auto">
            <a:xfrm rot="815464">
              <a:off x="1011207" y="2914791"/>
              <a:ext cx="265114" cy="250815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 52"/>
            <p:cNvSpPr>
              <a:spLocks noChangeAspect="1"/>
            </p:cNvSpPr>
            <p:nvPr/>
          </p:nvSpPr>
          <p:spPr bwMode="auto">
            <a:xfrm rot="815464">
              <a:off x="595278" y="4025999"/>
              <a:ext cx="141288" cy="141283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53"/>
            <p:cNvSpPr>
              <a:spLocks noChangeAspect="1"/>
            </p:cNvSpPr>
            <p:nvPr/>
          </p:nvSpPr>
          <p:spPr bwMode="auto">
            <a:xfrm rot="815464">
              <a:off x="704816" y="3924403"/>
              <a:ext cx="292102" cy="369874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54"/>
            <p:cNvSpPr>
              <a:spLocks noChangeAspect="1"/>
            </p:cNvSpPr>
            <p:nvPr/>
          </p:nvSpPr>
          <p:spPr bwMode="auto">
            <a:xfrm rot="815464">
              <a:off x="641316" y="4149820"/>
              <a:ext cx="169864" cy="117471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55"/>
            <p:cNvSpPr>
              <a:spLocks noChangeAspect="1"/>
            </p:cNvSpPr>
            <p:nvPr/>
          </p:nvSpPr>
          <p:spPr bwMode="auto">
            <a:xfrm rot="815464">
              <a:off x="707991" y="4279990"/>
              <a:ext cx="201615" cy="152394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56"/>
            <p:cNvSpPr>
              <a:spLocks noChangeAspect="1"/>
            </p:cNvSpPr>
            <p:nvPr/>
          </p:nvSpPr>
          <p:spPr bwMode="auto">
            <a:xfrm rot="815464">
              <a:off x="665129" y="4235541"/>
              <a:ext cx="131763" cy="104771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57"/>
            <p:cNvSpPr>
              <a:spLocks noChangeAspect="1"/>
            </p:cNvSpPr>
            <p:nvPr/>
          </p:nvSpPr>
          <p:spPr bwMode="auto">
            <a:xfrm rot="815464">
              <a:off x="1120745" y="3970439"/>
              <a:ext cx="204790" cy="369873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58"/>
            <p:cNvSpPr>
              <a:spLocks noChangeAspect="1"/>
            </p:cNvSpPr>
            <p:nvPr/>
          </p:nvSpPr>
          <p:spPr bwMode="auto">
            <a:xfrm rot="815464">
              <a:off x="733392" y="4235541"/>
              <a:ext cx="239715" cy="433372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59"/>
            <p:cNvSpPr>
              <a:spLocks noChangeAspect="1"/>
            </p:cNvSpPr>
            <p:nvPr/>
          </p:nvSpPr>
          <p:spPr bwMode="auto">
            <a:xfrm rot="815464">
              <a:off x="531778" y="3641839"/>
              <a:ext cx="311152" cy="412734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 noChangeAspect="1"/>
            </p:cNvSpPr>
            <p:nvPr/>
          </p:nvSpPr>
          <p:spPr bwMode="auto">
            <a:xfrm rot="815464">
              <a:off x="612741" y="3803758"/>
              <a:ext cx="88901" cy="204780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 noChangeAspect="1"/>
            </p:cNvSpPr>
            <p:nvPr/>
          </p:nvSpPr>
          <p:spPr bwMode="auto">
            <a:xfrm rot="815464">
              <a:off x="1570011" y="3419597"/>
              <a:ext cx="249239" cy="201605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62"/>
            <p:cNvSpPr>
              <a:spLocks noChangeAspect="1"/>
            </p:cNvSpPr>
            <p:nvPr/>
          </p:nvSpPr>
          <p:spPr bwMode="auto">
            <a:xfrm rot="815464">
              <a:off x="1481110" y="3454521"/>
              <a:ext cx="239714" cy="304788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63"/>
            <p:cNvSpPr>
              <a:spLocks noChangeAspect="1"/>
            </p:cNvSpPr>
            <p:nvPr/>
          </p:nvSpPr>
          <p:spPr bwMode="auto">
            <a:xfrm rot="815464">
              <a:off x="1406497" y="3243392"/>
              <a:ext cx="254002" cy="198429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64"/>
            <p:cNvSpPr>
              <a:spLocks noChangeAspect="1"/>
            </p:cNvSpPr>
            <p:nvPr/>
          </p:nvSpPr>
          <p:spPr bwMode="auto">
            <a:xfrm rot="815464">
              <a:off x="1646212" y="3275141"/>
              <a:ext cx="458791" cy="300026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65"/>
            <p:cNvSpPr>
              <a:spLocks noChangeAspect="1"/>
            </p:cNvSpPr>
            <p:nvPr/>
          </p:nvSpPr>
          <p:spPr bwMode="auto">
            <a:xfrm rot="815464">
              <a:off x="1801788" y="3084648"/>
              <a:ext cx="438153" cy="247641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66"/>
            <p:cNvSpPr>
              <a:spLocks noChangeAspect="1"/>
            </p:cNvSpPr>
            <p:nvPr/>
          </p:nvSpPr>
          <p:spPr bwMode="auto">
            <a:xfrm rot="815464">
              <a:off x="1660499" y="2937016"/>
              <a:ext cx="273052" cy="225416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67"/>
            <p:cNvSpPr>
              <a:spLocks noChangeAspect="1"/>
            </p:cNvSpPr>
            <p:nvPr/>
          </p:nvSpPr>
          <p:spPr bwMode="auto">
            <a:xfrm rot="815464">
              <a:off x="1714474" y="3130683"/>
              <a:ext cx="204790" cy="184143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68"/>
            <p:cNvSpPr>
              <a:spLocks noChangeAspect="1"/>
            </p:cNvSpPr>
            <p:nvPr/>
          </p:nvSpPr>
          <p:spPr bwMode="auto">
            <a:xfrm rot="815464">
              <a:off x="1596998" y="3116397"/>
              <a:ext cx="233365" cy="230178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69"/>
            <p:cNvSpPr>
              <a:spLocks noChangeAspect="1"/>
            </p:cNvSpPr>
            <p:nvPr/>
          </p:nvSpPr>
          <p:spPr bwMode="auto">
            <a:xfrm rot="815464">
              <a:off x="1333471" y="3378324"/>
              <a:ext cx="225427" cy="231766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70"/>
            <p:cNvSpPr>
              <a:spLocks noChangeAspect="1"/>
            </p:cNvSpPr>
            <p:nvPr/>
          </p:nvSpPr>
          <p:spPr bwMode="auto">
            <a:xfrm rot="815464">
              <a:off x="1293784" y="3122746"/>
              <a:ext cx="190501" cy="195255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71"/>
            <p:cNvSpPr>
              <a:spLocks noChangeAspect="1"/>
            </p:cNvSpPr>
            <p:nvPr/>
          </p:nvSpPr>
          <p:spPr bwMode="auto">
            <a:xfrm rot="815464">
              <a:off x="1250921" y="2983052"/>
              <a:ext cx="236540" cy="161919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72"/>
            <p:cNvSpPr>
              <a:spLocks noChangeAspect="1"/>
            </p:cNvSpPr>
            <p:nvPr/>
          </p:nvSpPr>
          <p:spPr bwMode="auto">
            <a:xfrm rot="815464">
              <a:off x="1435072" y="2946540"/>
              <a:ext cx="225427" cy="296852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73"/>
            <p:cNvSpPr>
              <a:spLocks noChangeAspect="1"/>
            </p:cNvSpPr>
            <p:nvPr/>
          </p:nvSpPr>
          <p:spPr bwMode="auto">
            <a:xfrm rot="815464">
              <a:off x="1152495" y="3116397"/>
              <a:ext cx="198440" cy="215892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74"/>
            <p:cNvSpPr>
              <a:spLocks noChangeAspect="1"/>
            </p:cNvSpPr>
            <p:nvPr/>
          </p:nvSpPr>
          <p:spPr bwMode="auto">
            <a:xfrm rot="815464">
              <a:off x="1227108" y="3275141"/>
              <a:ext cx="211139" cy="204779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75"/>
            <p:cNvSpPr>
              <a:spLocks noChangeAspect="1"/>
            </p:cNvSpPr>
            <p:nvPr/>
          </p:nvSpPr>
          <p:spPr bwMode="auto">
            <a:xfrm rot="815464">
              <a:off x="996919" y="3151320"/>
              <a:ext cx="250827" cy="222242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76"/>
            <p:cNvSpPr>
              <a:spLocks noChangeAspect="1"/>
            </p:cNvSpPr>
            <p:nvPr/>
          </p:nvSpPr>
          <p:spPr bwMode="auto">
            <a:xfrm rot="815464">
              <a:off x="1092169" y="3364037"/>
              <a:ext cx="314327" cy="312725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77"/>
            <p:cNvSpPr>
              <a:spLocks noChangeAspect="1"/>
            </p:cNvSpPr>
            <p:nvPr/>
          </p:nvSpPr>
          <p:spPr bwMode="auto">
            <a:xfrm rot="815464">
              <a:off x="771492" y="3578341"/>
              <a:ext cx="415928" cy="455596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78"/>
            <p:cNvSpPr>
              <a:spLocks noChangeAspect="1"/>
            </p:cNvSpPr>
            <p:nvPr/>
          </p:nvSpPr>
          <p:spPr bwMode="auto">
            <a:xfrm rot="815464">
              <a:off x="969931" y="3254503"/>
              <a:ext cx="217489" cy="277802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79"/>
            <p:cNvSpPr>
              <a:spLocks noChangeAspect="1"/>
            </p:cNvSpPr>
            <p:nvPr/>
          </p:nvSpPr>
          <p:spPr bwMode="auto">
            <a:xfrm rot="815464">
              <a:off x="2424093" y="3518019"/>
              <a:ext cx="563566" cy="654025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80"/>
            <p:cNvSpPr>
              <a:spLocks noChangeAspect="1"/>
            </p:cNvSpPr>
            <p:nvPr/>
          </p:nvSpPr>
          <p:spPr bwMode="auto">
            <a:xfrm rot="815464">
              <a:off x="2444730" y="3391023"/>
              <a:ext cx="169864" cy="276215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81"/>
            <p:cNvSpPr>
              <a:spLocks noChangeAspect="1"/>
            </p:cNvSpPr>
            <p:nvPr/>
          </p:nvSpPr>
          <p:spPr bwMode="auto">
            <a:xfrm rot="815464">
              <a:off x="7148530" y="1835332"/>
              <a:ext cx="1020770" cy="1315988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82"/>
            <p:cNvSpPr>
              <a:spLocks noChangeAspect="1"/>
            </p:cNvSpPr>
            <p:nvPr/>
          </p:nvSpPr>
          <p:spPr bwMode="auto">
            <a:xfrm rot="815464">
              <a:off x="7410469" y="2714774"/>
              <a:ext cx="690568" cy="1252491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83"/>
            <p:cNvSpPr>
              <a:spLocks noChangeAspect="1" noEditPoints="1"/>
            </p:cNvSpPr>
            <p:nvPr/>
          </p:nvSpPr>
          <p:spPr bwMode="auto">
            <a:xfrm rot="815464">
              <a:off x="3887779" y="3564055"/>
              <a:ext cx="1038233" cy="1817618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84"/>
            <p:cNvSpPr>
              <a:spLocks noChangeAspect="1"/>
            </p:cNvSpPr>
            <p:nvPr/>
          </p:nvSpPr>
          <p:spPr bwMode="auto">
            <a:xfrm rot="815464">
              <a:off x="2274867" y="3416422"/>
              <a:ext cx="519116" cy="565129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85"/>
            <p:cNvSpPr>
              <a:spLocks noChangeAspect="1"/>
            </p:cNvSpPr>
            <p:nvPr/>
          </p:nvSpPr>
          <p:spPr bwMode="auto">
            <a:xfrm rot="815464">
              <a:off x="3905241" y="4911791"/>
              <a:ext cx="282577" cy="466707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86"/>
            <p:cNvSpPr>
              <a:spLocks noChangeAspect="1" noEditPoints="1"/>
            </p:cNvSpPr>
            <p:nvPr/>
          </p:nvSpPr>
          <p:spPr bwMode="auto">
            <a:xfrm rot="815464">
              <a:off x="3259124" y="4911791"/>
              <a:ext cx="769943" cy="469882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7"/>
            <p:cNvSpPr>
              <a:spLocks noChangeAspect="1"/>
            </p:cNvSpPr>
            <p:nvPr/>
          </p:nvSpPr>
          <p:spPr bwMode="auto">
            <a:xfrm rot="815464">
              <a:off x="3200386" y="2760810"/>
              <a:ext cx="1076333" cy="1279477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8"/>
            <p:cNvSpPr>
              <a:spLocks noChangeAspect="1"/>
            </p:cNvSpPr>
            <p:nvPr/>
          </p:nvSpPr>
          <p:spPr bwMode="auto">
            <a:xfrm rot="815464">
              <a:off x="2786046" y="4005363"/>
              <a:ext cx="604842" cy="507981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9"/>
            <p:cNvSpPr>
              <a:spLocks noChangeAspect="1"/>
            </p:cNvSpPr>
            <p:nvPr/>
          </p:nvSpPr>
          <p:spPr bwMode="auto">
            <a:xfrm rot="815464">
              <a:off x="4135431" y="2495707"/>
              <a:ext cx="1238260" cy="1223917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90"/>
            <p:cNvSpPr>
              <a:spLocks noChangeAspect="1"/>
            </p:cNvSpPr>
            <p:nvPr/>
          </p:nvSpPr>
          <p:spPr bwMode="auto">
            <a:xfrm rot="815464">
              <a:off x="4254494" y="3427535"/>
              <a:ext cx="963621" cy="1209629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91"/>
            <p:cNvSpPr>
              <a:spLocks noChangeAspect="1"/>
            </p:cNvSpPr>
            <p:nvPr/>
          </p:nvSpPr>
          <p:spPr bwMode="auto">
            <a:xfrm rot="815464">
              <a:off x="938181" y="2146470"/>
              <a:ext cx="141288" cy="187318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92"/>
            <p:cNvSpPr>
              <a:spLocks noChangeAspect="1"/>
            </p:cNvSpPr>
            <p:nvPr/>
          </p:nvSpPr>
          <p:spPr bwMode="auto">
            <a:xfrm rot="815464">
              <a:off x="7200917" y="4668913"/>
              <a:ext cx="657230" cy="712760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93"/>
            <p:cNvSpPr>
              <a:spLocks noChangeAspect="1"/>
            </p:cNvSpPr>
            <p:nvPr/>
          </p:nvSpPr>
          <p:spPr bwMode="auto">
            <a:xfrm rot="815464">
              <a:off x="3351200" y="2259179"/>
              <a:ext cx="744543" cy="536555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9" name="Group 94"/>
            <p:cNvGrpSpPr>
              <a:grpSpLocks noChangeAspect="1"/>
            </p:cNvGrpSpPr>
            <p:nvPr/>
          </p:nvGrpSpPr>
          <p:grpSpPr bwMode="auto">
            <a:xfrm rot="815464">
              <a:off x="4011344" y="1736909"/>
              <a:ext cx="419948" cy="222273"/>
              <a:chOff x="2374" y="1393"/>
              <a:chExt cx="203" cy="109"/>
            </a:xfrm>
            <a:solidFill>
              <a:sysClr val="window" lastClr="FFFFFF">
                <a:lumMod val="95000"/>
              </a:sysClr>
            </a:solidFill>
          </p:grpSpPr>
          <p:sp>
            <p:nvSpPr>
              <p:cNvPr id="114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0" name="Freeform 103"/>
            <p:cNvSpPr>
              <a:spLocks noChangeAspect="1"/>
            </p:cNvSpPr>
            <p:nvPr/>
          </p:nvSpPr>
          <p:spPr bwMode="auto">
            <a:xfrm rot="815464">
              <a:off x="3030523" y="2608416"/>
              <a:ext cx="77788" cy="80959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104"/>
            <p:cNvSpPr>
              <a:spLocks noChangeAspect="1"/>
            </p:cNvSpPr>
            <p:nvPr/>
          </p:nvSpPr>
          <p:spPr bwMode="auto">
            <a:xfrm rot="815464">
              <a:off x="7858148" y="3568817"/>
              <a:ext cx="501654" cy="754034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105"/>
            <p:cNvSpPr>
              <a:spLocks noChangeAspect="1"/>
            </p:cNvSpPr>
            <p:nvPr/>
          </p:nvSpPr>
          <p:spPr bwMode="auto">
            <a:xfrm rot="815464">
              <a:off x="8235975" y="4573666"/>
              <a:ext cx="38100" cy="49210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106"/>
            <p:cNvSpPr>
              <a:spLocks noChangeAspect="1"/>
            </p:cNvSpPr>
            <p:nvPr/>
          </p:nvSpPr>
          <p:spPr bwMode="auto">
            <a:xfrm rot="815464">
              <a:off x="8232800" y="4443496"/>
              <a:ext cx="38100" cy="98421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107"/>
            <p:cNvSpPr>
              <a:spLocks noChangeAspect="1"/>
            </p:cNvSpPr>
            <p:nvPr/>
          </p:nvSpPr>
          <p:spPr bwMode="auto">
            <a:xfrm rot="815464">
              <a:off x="8218513" y="4400635"/>
              <a:ext cx="58737" cy="39686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108"/>
            <p:cNvSpPr>
              <a:spLocks noChangeAspect="1"/>
            </p:cNvSpPr>
            <p:nvPr/>
          </p:nvSpPr>
          <p:spPr bwMode="auto">
            <a:xfrm rot="815464">
              <a:off x="8345514" y="3600565"/>
              <a:ext cx="84138" cy="38099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109"/>
            <p:cNvSpPr>
              <a:spLocks noChangeAspect="1"/>
            </p:cNvSpPr>
            <p:nvPr/>
          </p:nvSpPr>
          <p:spPr bwMode="auto">
            <a:xfrm rot="815464">
              <a:off x="7959748" y="3373562"/>
              <a:ext cx="60325" cy="126995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110"/>
            <p:cNvSpPr>
              <a:spLocks noChangeAspect="1"/>
            </p:cNvSpPr>
            <p:nvPr/>
          </p:nvSpPr>
          <p:spPr bwMode="auto">
            <a:xfrm rot="815464">
              <a:off x="8037537" y="5388023"/>
              <a:ext cx="39687" cy="100009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111"/>
            <p:cNvSpPr>
              <a:spLocks noChangeAspect="1"/>
            </p:cNvSpPr>
            <p:nvPr/>
          </p:nvSpPr>
          <p:spPr bwMode="auto">
            <a:xfrm rot="815464">
              <a:off x="8083574" y="5202293"/>
              <a:ext cx="66676" cy="193668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112"/>
            <p:cNvSpPr>
              <a:spLocks noChangeAspect="1"/>
            </p:cNvSpPr>
            <p:nvPr/>
          </p:nvSpPr>
          <p:spPr bwMode="auto">
            <a:xfrm rot="815464">
              <a:off x="8193113" y="5070535"/>
              <a:ext cx="39687" cy="92072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113"/>
            <p:cNvSpPr>
              <a:spLocks noChangeAspect="1"/>
            </p:cNvSpPr>
            <p:nvPr/>
          </p:nvSpPr>
          <p:spPr bwMode="auto">
            <a:xfrm rot="815464">
              <a:off x="6940565" y="3006863"/>
              <a:ext cx="730256" cy="1009612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4"/>
            <p:cNvSpPr>
              <a:spLocks noChangeAspect="1"/>
            </p:cNvSpPr>
            <p:nvPr/>
          </p:nvSpPr>
          <p:spPr bwMode="auto">
            <a:xfrm rot="815464">
              <a:off x="7315218" y="1952803"/>
              <a:ext cx="80964" cy="153982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115"/>
            <p:cNvSpPr>
              <a:spLocks noChangeAspect="1"/>
            </p:cNvSpPr>
            <p:nvPr/>
          </p:nvSpPr>
          <p:spPr bwMode="auto">
            <a:xfrm rot="815464">
              <a:off x="6192847" y="2732236"/>
              <a:ext cx="98426" cy="87309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116"/>
            <p:cNvSpPr>
              <a:spLocks noChangeAspect="1"/>
            </p:cNvSpPr>
            <p:nvPr/>
          </p:nvSpPr>
          <p:spPr bwMode="auto">
            <a:xfrm rot="815464">
              <a:off x="5988058" y="2495707"/>
              <a:ext cx="207965" cy="204780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117"/>
            <p:cNvSpPr>
              <a:spLocks noChangeAspect="1"/>
            </p:cNvSpPr>
            <p:nvPr/>
          </p:nvSpPr>
          <p:spPr bwMode="auto">
            <a:xfrm rot="815464">
              <a:off x="6234123" y="2446497"/>
              <a:ext cx="152401" cy="92072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5" name="Group 118"/>
            <p:cNvGrpSpPr>
              <a:grpSpLocks noChangeAspect="1"/>
            </p:cNvGrpSpPr>
            <p:nvPr/>
          </p:nvGrpSpPr>
          <p:grpSpPr bwMode="auto">
            <a:xfrm rot="815464">
              <a:off x="4561882" y="2333207"/>
              <a:ext cx="2551458" cy="2416805"/>
              <a:chOff x="2825" y="1492"/>
              <a:chExt cx="1246" cy="1184"/>
            </a:xfrm>
            <a:solidFill>
              <a:srgbClr val="1F497D">
                <a:lumMod val="60000"/>
                <a:lumOff val="40000"/>
              </a:srgbClr>
            </a:solidFill>
          </p:grpSpPr>
          <p:sp>
            <p:nvSpPr>
              <p:cNvPr id="110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6" name="Овал 105"/>
            <p:cNvSpPr/>
            <p:nvPr/>
          </p:nvSpPr>
          <p:spPr>
            <a:xfrm>
              <a:off x="3841289" y="2904315"/>
              <a:ext cx="1378784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Оценка и подтверждение запасов</a:t>
              </a: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3295670" y="3833009"/>
              <a:ext cx="1260000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Разработка проектной документации</a:t>
              </a:r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341356" y="3833009"/>
              <a:ext cx="1260000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Поддержка проекта привлечения инвестора</a:t>
              </a: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3214674" y="2894472"/>
              <a:ext cx="2484457" cy="248434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2" name="Прямоугольник 121"/>
          <p:cNvSpPr/>
          <p:nvPr/>
        </p:nvSpPr>
        <p:spPr>
          <a:xfrm>
            <a:off x="2905287" y="524786"/>
            <a:ext cx="6226621" cy="27352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Оценка и подтверждение </a:t>
            </a:r>
            <a:r>
              <a:rPr kumimoji="0" lang="ru-RU" sz="1400" b="1" u="sng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запасов</a:t>
            </a:r>
            <a:endParaRPr kumimoji="0" lang="ru-RU" sz="1400" b="1" u="sng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Подготовлены  электронные Базы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данных месторождений 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                            Зоны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Южная и месторождения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Северное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 smtClean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Проводятся геологоразведочные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работы на месторождениях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Эльконского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урановорудного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района :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Эльконе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, Непроходимом, Дружном, Северном (всего пробурено 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100 806.1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м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скважин)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Разработаны геолого-математические  (блочные) модели месторождений Зоны Южная и месторождения Северное,  выполнена оценка ресурсов по кодексу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JORC.</a:t>
            </a:r>
            <a:endParaRPr kumimoji="0" lang="ru-RU" sz="13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По месторождениям  Зоны Южная подготовлен отчет о ресурсах в соответствии с кодексом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JORC.</a:t>
            </a:r>
            <a:endParaRPr lang="ru-RU" sz="1300" b="1" i="1" kern="0" dirty="0" smtClean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Разработано и передано на рассмотрение в ГКЗ ТЭО </a:t>
            </a:r>
            <a:r>
              <a:rPr kumimoji="0" lang="ru-RU" sz="1300" b="1" i="1" u="none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кондиций 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месторождений Зоны Южная</a:t>
            </a:r>
            <a:r>
              <a:rPr kumimoji="0" lang="en-US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.</a:t>
            </a:r>
            <a:endParaRPr kumimoji="0" lang="ru-RU" sz="1300" b="1" i="1" u="none" strike="noStrike" kern="0" cap="none" spc="0" normalizeH="0" baseline="0" noProof="0" dirty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17886" y="1882698"/>
            <a:ext cx="3005570" cy="46459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Разработка проектно-сметной документации</a:t>
            </a:r>
          </a:p>
          <a:p>
            <a:pPr marL="182563" marR="0" lvl="0" indent="-1825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НИОКР</a:t>
            </a:r>
            <a:endParaRPr kumimoji="0" lang="en-US" sz="13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п/промышленные испытания на пробе 50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т.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полупромышленные испытания схемы с атмосферным сернокислотным выщелачиванием руды в непрерывном режиме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на пробе 500 тонн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Разработана технологическая схема переработки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руды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 технологический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регламент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Выполнена программа НИОКР для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Scoping Study.</a:t>
            </a:r>
            <a:endParaRPr lang="en-US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инженерно-геологические изыскания под объекты строительства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комбината.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060096" y="4260750"/>
            <a:ext cx="3071812" cy="252589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Поддержка проекта привлечения инвестора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Разработаны Технический отчет </a:t>
            </a:r>
            <a:r>
              <a:rPr kumimoji="0" lang="en-US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PFS</a:t>
            </a:r>
            <a:r>
              <a:rPr kumimoji="0" lang="en-US" sz="1300" b="1" i="1" u="none" strike="noStrike" kern="0" cap="none" spc="0" normalizeH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и Отчет для принятия решений по инвестициям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kumimoji="0" lang="ru-RU" sz="1300" b="1" i="1" u="none" strike="noStrike" kern="0" cap="none" spc="0" normalizeH="0" baseline="0" noProof="0" dirty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Организован визит японской делегации на месторождения и место строительства  комбината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25" name="AutoShape 4"/>
          <p:cNvSpPr>
            <a:spLocks noChangeAspect="1" noChangeArrowheads="1" noTextEdit="1"/>
          </p:cNvSpPr>
          <p:nvPr/>
        </p:nvSpPr>
        <p:spPr bwMode="auto">
          <a:xfrm>
            <a:off x="5500688" y="1365871"/>
            <a:ext cx="3429000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</a:endParaRPr>
          </a:p>
        </p:txBody>
      </p:sp>
      <p:sp>
        <p:nvSpPr>
          <p:cNvPr id="126" name="Заголовок 1"/>
          <p:cNvSpPr txBox="1">
            <a:spLocks/>
          </p:cNvSpPr>
          <p:nvPr/>
        </p:nvSpPr>
        <p:spPr bwMode="auto">
          <a:xfrm>
            <a:off x="864711" y="100039"/>
            <a:ext cx="75015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Выполненные мероприятия (по состоянию на 25.01.2012)</a:t>
            </a:r>
            <a:endParaRPr lang="ru-RU" sz="20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0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785813" y="962320"/>
            <a:ext cx="80346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В 2011 году уменьшились возможности для выхода на рынок проектов с высоким уровнем себестоимости из-за аварии на АЭС «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Фукусима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», которая привела к снижению цен на уран на 30%</a:t>
            </a: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292100" y="2134269"/>
            <a:ext cx="4041775" cy="3165475"/>
            <a:chOff x="206375" y="1510749"/>
            <a:chExt cx="4686300" cy="2727436"/>
          </a:xfrm>
        </p:grpSpPr>
        <p:graphicFrame>
          <p:nvGraphicFramePr>
            <p:cNvPr id="7" name="Диаграмма 6"/>
            <p:cNvGraphicFramePr/>
            <p:nvPr/>
          </p:nvGraphicFramePr>
          <p:xfrm>
            <a:off x="206375" y="1510749"/>
            <a:ext cx="4686300" cy="27274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Прямая со стрелкой 22"/>
            <p:cNvCxnSpPr>
              <a:cxnSpLocks noChangeShapeType="1"/>
            </p:cNvCxnSpPr>
            <p:nvPr/>
          </p:nvCxnSpPr>
          <p:spPr bwMode="auto">
            <a:xfrm rot="5400000">
              <a:off x="1249864" y="2706298"/>
              <a:ext cx="1088299" cy="9942"/>
            </a:xfrm>
            <a:prstGeom prst="straightConnector1">
              <a:avLst/>
            </a:prstGeom>
            <a:noFill/>
            <a:ln w="19050" algn="ctr">
              <a:solidFill>
                <a:srgbClr val="C0504D"/>
              </a:solidFill>
              <a:round/>
              <a:headEnd type="none" w="lg" len="lg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Овал 8"/>
            <p:cNvSpPr/>
            <p:nvPr/>
          </p:nvSpPr>
          <p:spPr bwMode="auto">
            <a:xfrm>
              <a:off x="1529804" y="2730846"/>
              <a:ext cx="531948" cy="315967"/>
            </a:xfrm>
            <a:prstGeom prst="ellipse">
              <a:avLst/>
            </a:prstGeom>
            <a:solidFill>
              <a:sysClr val="windowText" lastClr="000000">
                <a:lumMod val="20000"/>
                <a:lumOff val="80000"/>
              </a:sysClr>
            </a:solidFill>
            <a:ln w="19050" cap="flat" cmpd="sng" algn="ctr">
              <a:solidFill>
                <a:srgbClr val="C0504D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wrap="none" tIns="91440" bIns="9144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388938" indent="68263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777875" indent="136525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168400" indent="203200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557338" indent="271463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Arial" charset="0"/>
                </a:rPr>
                <a:t>-30%</a:t>
              </a:r>
              <a:endPara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endParaRPr>
            </a:p>
          </p:txBody>
        </p:sp>
        <p:cxnSp>
          <p:nvCxnSpPr>
            <p:cNvPr id="10" name="Прямая соединительная линия 24"/>
            <p:cNvCxnSpPr>
              <a:cxnSpLocks noChangeShapeType="1"/>
            </p:cNvCxnSpPr>
            <p:nvPr/>
          </p:nvCxnSpPr>
          <p:spPr bwMode="auto">
            <a:xfrm>
              <a:off x="1808921" y="3286328"/>
              <a:ext cx="2988000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prstDash val="dash"/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92100" y="1725012"/>
            <a:ext cx="414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Динамика цен в 2011 году на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U</a:t>
            </a:r>
            <a:r>
              <a:rPr kumimoji="0" lang="en-US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3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O</a:t>
            </a:r>
            <a:r>
              <a:rPr kumimoji="0" lang="en-US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8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,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долл./фунт</a:t>
            </a:r>
          </a:p>
        </p:txBody>
      </p:sp>
      <p:graphicFrame>
        <p:nvGraphicFramePr>
          <p:cNvPr id="12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511869"/>
              </p:ext>
            </p:extLst>
          </p:nvPr>
        </p:nvGraphicFramePr>
        <p:xfrm>
          <a:off x="4749800" y="1501809"/>
          <a:ext cx="4348163" cy="391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r:id="rId4" imgW="4346825" imgH="3920068" progId="Excel.Sheet.8">
                  <p:embed/>
                </p:oleObj>
              </mc:Choice>
              <mc:Fallback>
                <p:oleObj r:id="rId4" imgW="4346825" imgH="3920068" progId="Excel.Sheet.8">
                  <p:embed/>
                  <p:pic>
                    <p:nvPicPr>
                      <p:cNvPr id="0" name="Picture 4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1501809"/>
                        <a:ext cx="4348163" cy="3916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454821" y="263125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solidFill>
                  <a:srgbClr val="00357F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95250" y="5052161"/>
            <a:ext cx="90202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Для реализации проекта, в изменившихся условиях, выполнены работы по оптимизации проекта: разработка НИОКР, технико-экономических сравнений. Планируется выполнить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Scoping Study,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с оптимизацией технических решений (оптимизация графика ввода предприятия в эксплуатацию,  технических решений по горной части, </a:t>
            </a:r>
            <a:r>
              <a:rPr lang="ru-RU" b="1" kern="0" dirty="0">
                <a:solidFill>
                  <a:srgbClr val="00357F"/>
                </a:solidFill>
              </a:rPr>
              <a:t>технологии), и изменить экономические параметры проекта в итоге этой работы.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178719" y="13300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Влияние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аварии на АЭС «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Фукусима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» на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проект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6" name="Номер слайда 3"/>
          <p:cNvSpPr txBox="1">
            <a:spLocks/>
          </p:cNvSpPr>
          <p:nvPr/>
        </p:nvSpPr>
        <p:spPr>
          <a:xfrm>
            <a:off x="7010400" y="64854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14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8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Предложения по оптимизации.</a:t>
            </a:r>
          </a:p>
          <a:p>
            <a:pPr marL="449263" lvl="1" indent="-269875" algn="ctr" defTabSz="273050">
              <a:spcBef>
                <a:spcPts val="0"/>
              </a:spcBef>
            </a:pPr>
            <a:r>
              <a:rPr lang="ru-RU" sz="16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Оптимизация </a:t>
            </a:r>
            <a:r>
              <a:rPr lang="ru-RU" sz="1600" b="1" dirty="0">
                <a:solidFill>
                  <a:srgbClr val="00357F"/>
                </a:solidFill>
                <a:latin typeface="+mn-lt"/>
                <a:cs typeface="Arial" charset="0"/>
              </a:rPr>
              <a:t>схемы вскрытия и </a:t>
            </a:r>
            <a:r>
              <a:rPr lang="ru-RU" sz="16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порядка </a:t>
            </a:r>
            <a:r>
              <a:rPr lang="ru-RU" sz="1600" b="1" dirty="0">
                <a:solidFill>
                  <a:srgbClr val="00357F"/>
                </a:solidFill>
                <a:latin typeface="+mn-lt"/>
                <a:cs typeface="Arial" charset="0"/>
              </a:rPr>
              <a:t>отработки месторождений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0391"/>
            <a:ext cx="9144000" cy="270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3"/>
          <p:cNvSpPr txBox="1">
            <a:spLocks/>
          </p:cNvSpPr>
          <p:nvPr/>
        </p:nvSpPr>
        <p:spPr>
          <a:xfrm>
            <a:off x="652209" y="4064336"/>
            <a:ext cx="4608512" cy="460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600" dirty="0" smtClean="0">
                <a:solidFill>
                  <a:prstClr val="black"/>
                </a:solidFill>
              </a:rPr>
              <a:t>Прежний вариант схемы вскрытия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0487"/>
            <a:ext cx="9144000" cy="273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3"/>
          <p:cNvSpPr txBox="1">
            <a:spLocks/>
          </p:cNvSpPr>
          <p:nvPr/>
        </p:nvSpPr>
        <p:spPr>
          <a:xfrm>
            <a:off x="1204420" y="3902366"/>
            <a:ext cx="5975608" cy="53446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79646">
                  <a:lumMod val="75000"/>
                </a:srgbClr>
              </a:buClr>
              <a:buFont typeface="Georgia" pitchFamily="18" charset="0"/>
              <a:buNone/>
            </a:pPr>
            <a:r>
              <a:rPr lang="ru-RU" sz="1600" b="1" dirty="0">
                <a:solidFill>
                  <a:schemeClr val="tx1"/>
                </a:solidFill>
              </a:rPr>
              <a:t>Вариант вскрытия </a:t>
            </a:r>
            <a:r>
              <a:rPr lang="ru-RU" sz="1600" b="1" dirty="0" smtClean="0">
                <a:solidFill>
                  <a:schemeClr val="tx1"/>
                </a:solidFill>
              </a:rPr>
              <a:t>12ю вертикальными стволами </a:t>
            </a:r>
          </a:p>
          <a:p>
            <a:pPr marL="0" indent="0" algn="ctr">
              <a:buClr>
                <a:srgbClr val="F79646">
                  <a:lumMod val="75000"/>
                </a:srgbClr>
              </a:buClr>
              <a:buFont typeface="Georgia" pitchFamily="18" charset="0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(ОБИН, Технический отчет </a:t>
            </a:r>
            <a:r>
              <a:rPr lang="en-US" sz="1600" b="1" dirty="0" smtClean="0">
                <a:solidFill>
                  <a:schemeClr val="tx1"/>
                </a:solidFill>
              </a:rPr>
              <a:t>PFS)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766" y="990300"/>
            <a:ext cx="7164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300"/>
              </a:spcAft>
              <a:buClr>
                <a:srgbClr val="F79646">
                  <a:lumMod val="75000"/>
                </a:srgbClr>
              </a:buClr>
              <a:buSzPct val="130000"/>
            </a:pPr>
            <a:r>
              <a:rPr lang="ru-RU" sz="1600" b="1" dirty="0">
                <a:latin typeface="+mn-lt"/>
              </a:rPr>
              <a:t>Вскрытие 4-мя вертикальными стволами и 2-я уклонами</a:t>
            </a:r>
            <a:r>
              <a:rPr lang="en-US" sz="1600" b="1" dirty="0">
                <a:latin typeface="+mn-lt"/>
              </a:rPr>
              <a:t> </a:t>
            </a:r>
            <a:r>
              <a:rPr lang="ru-RU" sz="1600" b="1" dirty="0" smtClean="0">
                <a:latin typeface="+mn-lt"/>
              </a:rPr>
              <a:t>                                        </a:t>
            </a:r>
            <a:r>
              <a:rPr lang="en-US" sz="1600" b="1" dirty="0" smtClean="0">
                <a:latin typeface="+mn-lt"/>
              </a:rPr>
              <a:t>(</a:t>
            </a:r>
            <a:r>
              <a:rPr lang="ru-RU" sz="1600" b="1" dirty="0" smtClean="0">
                <a:latin typeface="+mn-lt"/>
              </a:rPr>
              <a:t>ТЭО кондиций, ТЭС </a:t>
            </a:r>
            <a:r>
              <a:rPr lang="ru-RU" sz="1600" b="1" dirty="0">
                <a:latin typeface="+mn-lt"/>
              </a:rPr>
              <a:t>обоснования оптимальной годовой производительности горных работ</a:t>
            </a:r>
            <a:r>
              <a:rPr lang="ru-RU" sz="1600" b="1" dirty="0" smtClean="0">
                <a:latin typeface="+mn-lt"/>
              </a:rPr>
              <a:t>.) </a:t>
            </a:r>
            <a:endParaRPr lang="ru-RU" sz="1600" b="1" dirty="0">
              <a:latin typeface="+mn-lt"/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15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5810578"/>
            <a:ext cx="9144000" cy="93610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600" b="1" i="1" dirty="0">
                <a:solidFill>
                  <a:srgbClr val="00357F"/>
                </a:solidFill>
              </a:rPr>
              <a:t>Для сокращения затрат на транспортировку горной массы из рудника до </a:t>
            </a:r>
            <a:r>
              <a:rPr lang="ru-RU" sz="1600" b="1" i="1" dirty="0" smtClean="0">
                <a:solidFill>
                  <a:srgbClr val="00357F"/>
                </a:solidFill>
              </a:rPr>
              <a:t>РПК, в ТЭО К перемещен РПК на 4 км ближе к месторождению</a:t>
            </a:r>
            <a:r>
              <a:rPr lang="ru-RU" sz="1600" b="1" i="1" dirty="0">
                <a:solidFill>
                  <a:srgbClr val="00357F"/>
                </a:solidFill>
              </a:rPr>
              <a:t>, для транспортировки руды </a:t>
            </a:r>
            <a:r>
              <a:rPr lang="ru-RU" sz="1600" b="1" i="1" dirty="0" smtClean="0">
                <a:solidFill>
                  <a:srgbClr val="00357F"/>
                </a:solidFill>
              </a:rPr>
              <a:t>применен конвейерный уклон, с выходом на поверхность в районе РПК, оснащенный канатно-ленточным конвейером </a:t>
            </a:r>
            <a:r>
              <a:rPr lang="en-US" sz="1600" b="1" i="1" dirty="0" smtClean="0">
                <a:solidFill>
                  <a:srgbClr val="00357F"/>
                </a:solidFill>
              </a:rPr>
              <a:t>METSO</a:t>
            </a:r>
            <a:r>
              <a:rPr lang="ru-RU" sz="1600" b="1" i="1" dirty="0" smtClean="0">
                <a:solidFill>
                  <a:srgbClr val="00357F"/>
                </a:solidFill>
              </a:rPr>
              <a:t>, годовой производительностью до 7 млн. т. по руде.</a:t>
            </a:r>
            <a:endParaRPr lang="ru-RU" sz="1600" b="1" i="1" dirty="0">
              <a:solidFill>
                <a:srgbClr val="00357F"/>
              </a:solidFill>
            </a:endParaRPr>
          </a:p>
        </p:txBody>
      </p:sp>
      <p:pic>
        <p:nvPicPr>
          <p:cNvPr id="5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29" y="1531288"/>
            <a:ext cx="1653871" cy="147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29" y="3673503"/>
            <a:ext cx="1653871" cy="148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68388" y="14784"/>
            <a:ext cx="7110416" cy="87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Предложения</a:t>
            </a:r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по оптимизации.                                                </a:t>
            </a:r>
            <a:r>
              <a:rPr lang="ru-RU" sz="16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Перенос РПК ближе к месторождению и применение конвейерного уклона</a:t>
            </a:r>
            <a:endParaRPr lang="ru-RU" sz="1600" b="1" dirty="0">
              <a:solidFill>
                <a:srgbClr val="00357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866777"/>
            <a:ext cx="7424945" cy="487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16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75120"/>
            <a:ext cx="27336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82767"/>
            <a:ext cx="26193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87" y="3773254"/>
            <a:ext cx="31432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25838" y="548680"/>
            <a:ext cx="16082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1F497D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эгмк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9" name="Рисунок 1" descr="Описание: cid:image002.jpg@01CC3C07.5DB0D790"/>
          <p:cNvPicPr>
            <a:picLocks noChangeAspect="1" noChangeArrowheads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" y="90753"/>
            <a:ext cx="1394749" cy="66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048" y="3882792"/>
            <a:ext cx="27336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2" y="3690439"/>
            <a:ext cx="26193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67" y="3780926"/>
            <a:ext cx="31432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0" y="1661053"/>
            <a:ext cx="9144000" cy="1614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Размеры эксплуатационного блока от 100м </a:t>
            </a:r>
            <a:r>
              <a:rPr lang="ru-RU" sz="3400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60м до 300 </a:t>
            </a:r>
            <a:r>
              <a:rPr lang="ru-RU" sz="3400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60м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Производительность эксплуатационного блока  составляет 1 млн. тонн/год и более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Используется мощная 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погрузо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-доставочная техника, дистанционное управление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Погрузка руды производится только на горизонте доставки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Способ подготовки универсален и позволяет применять любую из систем разработки в зависимости от горно-геологических </a:t>
            </a:r>
            <a:r>
              <a:rPr lang="ru-RU" sz="3500" dirty="0" smtClean="0">
                <a:latin typeface="Arial" pitchFamily="34" charset="0"/>
                <a:cs typeface="Arial" pitchFamily="34" charset="0"/>
              </a:rPr>
              <a:t>условий</a:t>
            </a:r>
            <a:endParaRPr lang="ru-RU" sz="3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95536" y="3442181"/>
            <a:ext cx="2403351" cy="618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Проведение подэтажных штреков и выработок днища блока, бурение скважин из подэтажей, взрывание</a:t>
            </a:r>
            <a:endParaRPr lang="ru-RU" sz="11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392785" y="3442182"/>
            <a:ext cx="2403351" cy="5508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Выпуск отбитой руды из очистных камер, доставка горной массы через орты - заезды в днище блока</a:t>
            </a:r>
            <a:endParaRPr lang="ru-RU" sz="11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249329" y="3418328"/>
            <a:ext cx="2403351" cy="5508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Закладка выемочных камер смесями на основе хвостов РПК, породой после РРС</a:t>
            </a:r>
            <a:endParaRPr lang="ru-RU" sz="11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97211" y="902393"/>
            <a:ext cx="75467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НИР: ТЭО основных решений по выбору систем разработки и определению нормативной производительности эксплуатационного блока, обоснованию способа разработки, порядка отработки запасов и схемы вскрытия</a:t>
            </a:r>
            <a:endParaRPr lang="ru-RU" sz="1200" dirty="0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891781" y="7707"/>
            <a:ext cx="7501566" cy="7386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Предложения по оптимизации.</a:t>
            </a:r>
            <a:br>
              <a:rPr lang="ru-RU" sz="2000" b="1" dirty="0" smtClean="0">
                <a:solidFill>
                  <a:srgbClr val="00357F"/>
                </a:solidFill>
                <a:cs typeface="Arial" charset="0"/>
              </a:rPr>
            </a:b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Этажно-камерная </a:t>
            </a:r>
            <a: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система разработки с подэтажной отбойкой</a:t>
            </a:r>
            <a:b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</a:br>
            <a: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и донным выпуском </a:t>
            </a: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руды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3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10816" y="226288"/>
            <a:ext cx="8172401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175" lvl="1" indent="-3175" algn="ctr" defTabSz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Предложения по оптимизации.</a:t>
            </a:r>
          </a:p>
          <a:p>
            <a:pPr marL="3175" lvl="1" indent="-3175" algn="ctr" defTabSz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 smtClean="0">
                <a:solidFill>
                  <a:srgbClr val="00357F"/>
                </a:solidFill>
                <a:latin typeface="Calibri"/>
              </a:rPr>
              <a:t>Инновационные </a:t>
            </a:r>
            <a:r>
              <a:rPr lang="ru-RU" sz="1400" b="1" kern="0" dirty="0">
                <a:solidFill>
                  <a:srgbClr val="00357F"/>
                </a:solidFill>
                <a:latin typeface="Calibri"/>
              </a:rPr>
              <a:t>направления </a:t>
            </a:r>
            <a:r>
              <a:rPr lang="ru-RU" sz="1400" b="1" kern="0" dirty="0" smtClean="0">
                <a:solidFill>
                  <a:srgbClr val="00357F"/>
                </a:solidFill>
                <a:latin typeface="Calibri"/>
              </a:rPr>
              <a:t>оптимизации технических решений</a:t>
            </a:r>
            <a:endParaRPr lang="ru-RU" sz="1400" b="1" kern="0" dirty="0">
              <a:solidFill>
                <a:srgbClr val="00357F"/>
              </a:solidFill>
              <a:latin typeface="Calibri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306" y="4999847"/>
            <a:ext cx="2068414" cy="129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079306" y="4232955"/>
            <a:ext cx="2051721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Применение ленточного конвейера длиной 11,5 км вместо ж/д для транспортировки руды до РПК</a:t>
            </a:r>
            <a:endParaRPr lang="ru-RU" sz="1100" kern="0" dirty="0" smtClean="0">
              <a:solidFill>
                <a:srgbClr val="003274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78905" y="1084220"/>
            <a:ext cx="1266824" cy="773112"/>
          </a:xfrm>
          <a:prstGeom prst="homePlate">
            <a:avLst>
              <a:gd name="adj" fmla="val 7371"/>
            </a:avLst>
          </a:prstGeom>
          <a:solidFill>
            <a:srgbClr val="1F497D">
              <a:lumMod val="75000"/>
            </a:srgb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904" y="1084220"/>
            <a:ext cx="1195555" cy="812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" lastClr="FFFFFF"/>
                </a:solidFill>
                <a:latin typeface="Calibri"/>
              </a:rPr>
              <a:t>Инновационное направление</a:t>
            </a:r>
          </a:p>
        </p:txBody>
      </p:sp>
      <p:sp>
        <p:nvSpPr>
          <p:cNvPr id="10" name="Пятиугольник 9"/>
          <p:cNvSpPr/>
          <p:nvPr/>
        </p:nvSpPr>
        <p:spPr>
          <a:xfrm rot="5400000">
            <a:off x="5005446" y="-1884893"/>
            <a:ext cx="384701" cy="7646987"/>
          </a:xfrm>
          <a:prstGeom prst="homePlate">
            <a:avLst>
              <a:gd name="adj" fmla="val 76305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81849" y="1782661"/>
            <a:ext cx="166052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Ожидаемый эффект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74141" y="2258017"/>
            <a:ext cx="1271588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Капитальные затраты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78904" y="2863111"/>
            <a:ext cx="1271587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Эксплуатационные затраты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78904" y="3546127"/>
            <a:ext cx="1271587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Воздействие на окружающую среду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374304" y="1084220"/>
            <a:ext cx="1474787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Применение </a:t>
            </a:r>
            <a:r>
              <a:rPr lang="ru-RU" sz="1000" kern="0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пастовой</a:t>
            </a: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закладки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1374304" y="225801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</a:t>
            </a:r>
            <a:r>
              <a:rPr lang="ru-RU" sz="900" kern="0" dirty="0" err="1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хвостохранилище</a:t>
            </a:r>
            <a:endParaRPr lang="ru-RU" sz="9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74304" y="2863110"/>
            <a:ext cx="1474787" cy="54799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затрат на транспортировку хвостов и твердеющую закладку за счет применения оптимального состава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374304" y="3554078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Уменьшение воздействия хвостов на окружающую среду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15766" y="1084220"/>
            <a:ext cx="1476375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Разработка оптимальной схемы вскрытия </a:t>
            </a: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4мя </a:t>
            </a: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вертикальными и 2мя наклонными стволами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915766" y="2258017"/>
            <a:ext cx="1476376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вскрывающие выработки, оборудование, поверхностный </a:t>
            </a: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комплекс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15766" y="2863110"/>
            <a:ext cx="1476375" cy="54799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915766" y="3546127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Уменьшение числа поверхностных комплексов, складов руды и пород.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4458816" y="1084220"/>
            <a:ext cx="1474788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Перенос  РПК к месторождениям зоны Южная и м. Северное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на 4 км.</a:t>
            </a:r>
            <a:endParaRPr lang="ru-RU" sz="9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4458816" y="2258017"/>
            <a:ext cx="1474788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458816" y="3546127"/>
            <a:ext cx="1474788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Перенос очистных сооружений к РПК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43329" y="1084220"/>
            <a:ext cx="1474787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Применение ленточного конвейера </a:t>
            </a:r>
            <a:r>
              <a:rPr lang="en-US" sz="1000" kern="0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Metso</a:t>
            </a:r>
            <a:r>
              <a:rPr lang="en-US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Minerals</a:t>
            </a: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543329" y="225801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Отказ от строительства участка ж/д.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543329" y="2790908"/>
            <a:ext cx="1474787" cy="620202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затрат на транспортировку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543329" y="354612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воздействия на окружающую среду за счет применения закрытой схемы</a:t>
            </a:r>
          </a:p>
        </p:txBody>
      </p:sp>
      <p:pic>
        <p:nvPicPr>
          <p:cNvPr id="33" name="Picture 2" descr="http://sdk-geo.ru/images/pic_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" y="4832816"/>
            <a:ext cx="2448272" cy="14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34925" y="4322599"/>
            <a:ext cx="248805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Применение </a:t>
            </a:r>
            <a:r>
              <a:rPr lang="ru-RU" sz="1100" kern="0" dirty="0" err="1" smtClean="0">
                <a:solidFill>
                  <a:srgbClr val="003274"/>
                </a:solidFill>
                <a:cs typeface="Times New Roman" pitchFamily="18" charset="0"/>
              </a:rPr>
              <a:t>пастовой</a:t>
            </a: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 закладки позволяет уменьшить объем </a:t>
            </a:r>
            <a:r>
              <a:rPr lang="ru-RU" sz="1100" kern="0" dirty="0" err="1" smtClean="0">
                <a:solidFill>
                  <a:srgbClr val="003274"/>
                </a:solidFill>
                <a:cs typeface="Times New Roman" pitchFamily="18" charset="0"/>
              </a:rPr>
              <a:t>хвостохранилища</a:t>
            </a: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, примерно, в 2 раза</a:t>
            </a:r>
            <a:endParaRPr lang="ru-RU" sz="1100" kern="0" dirty="0" smtClean="0">
              <a:solidFill>
                <a:srgbClr val="003274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000279" y="1085807"/>
            <a:ext cx="1476375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Оптимизация производительности эксплуатационных панелей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000279" y="2259604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5933605" y="2790908"/>
            <a:ext cx="1609724" cy="62020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Увеличение </a:t>
            </a: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производительности панели в 2 раза и более,  за счет перехода на этажно-камерную систему разработки эксплуатационные модули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6000279" y="3547715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Концентрация горных работ, уменьшение выделений радона в воздушную среду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392142" y="2231029"/>
            <a:ext cx="1611313" cy="47148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строительство поверхностной галереи , узла перегрузки руды,  складов РПК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60770" y="2858367"/>
            <a:ext cx="1476375" cy="552743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эксплуатационных затрат за счет сокращения длины транспортировки руды по наклонным стволам на 25%.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5933604" y="2270717"/>
            <a:ext cx="1701948" cy="4318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Увеличение </a:t>
            </a: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производительности панели, отказ от строительства второго каскада подземных выработок – экономия.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49091" y="2880574"/>
            <a:ext cx="1611679" cy="53053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</a:t>
            </a: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эксплуатационных затрат за счет использования оптимальной схемы транспортирования по наклонным стволам на 25%.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pic>
        <p:nvPicPr>
          <p:cNvPr id="45" name="Picture 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638" y="4198042"/>
            <a:ext cx="4301656" cy="207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6003455" y="2790908"/>
            <a:ext cx="1476375" cy="620202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18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9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29738"/>
            <a:ext cx="3743722" cy="509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141589"/>
            <a:ext cx="7501566" cy="4708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Предложения по оптимизации.</a:t>
            </a:r>
            <a:br>
              <a:rPr lang="ru-RU" sz="2000" b="1" dirty="0" smtClean="0">
                <a:solidFill>
                  <a:srgbClr val="00357F"/>
                </a:solidFill>
                <a:cs typeface="Arial" charset="0"/>
              </a:rPr>
            </a:b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Технология рудо-перерабатывающего комплекса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142"/>
          <p:cNvSpPr>
            <a:spLocks noChangeArrowheads="1"/>
          </p:cNvSpPr>
          <p:nvPr/>
        </p:nvSpPr>
        <p:spPr bwMode="auto">
          <a:xfrm>
            <a:off x="4293704" y="1240204"/>
            <a:ext cx="485029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Извлечение урана – 91%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Конечная продукция – химконцентрат  урана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по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ASTM C967-08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вместо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err="1" smtClean="0">
                <a:solidFill>
                  <a:srgbClr val="00357F"/>
                </a:solidFill>
                <a:latin typeface="Calibri"/>
              </a:rPr>
              <a:t>закись-окиси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по ТУ 95-2009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Извлечение золота 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~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40%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,          серебра 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~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25%,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молибдена – 36%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 smtClean="0">
              <a:solidFill>
                <a:srgbClr val="00357F"/>
              </a:solidFill>
              <a:latin typeface="Calibri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  Достоинства</a:t>
            </a:r>
            <a:endParaRPr lang="en-US" sz="2000" b="1" i="1" dirty="0" smtClean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Минимальное количество оборудования</a:t>
            </a:r>
          </a:p>
          <a:p>
            <a:pPr marL="742950" lvl="1" indent="-285750" fontAlgn="auto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Упрощенная технологическая схема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(исключение экстракции)</a:t>
            </a:r>
          </a:p>
          <a:p>
            <a:pPr marL="742950" lvl="1" indent="-285750" fontAlgn="auto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Минимальные капитальные и эксплуатационные затраты</a:t>
            </a:r>
            <a:endParaRPr lang="ru-RU" sz="2000" b="1" i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19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59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98520" y="750396"/>
            <a:ext cx="57545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4150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 smtClean="0">
                <a:solidFill>
                  <a:srgbClr val="00357F"/>
                </a:solidFill>
              </a:rPr>
              <a:t>Запасы </a:t>
            </a:r>
            <a:r>
              <a:rPr lang="ru-RU" sz="1200" dirty="0" err="1" smtClean="0">
                <a:solidFill>
                  <a:srgbClr val="00357F"/>
                </a:solidFill>
              </a:rPr>
              <a:t>Эльконского</a:t>
            </a:r>
            <a:r>
              <a:rPr lang="ru-RU" sz="1200" dirty="0" smtClean="0">
                <a:solidFill>
                  <a:srgbClr val="00357F"/>
                </a:solidFill>
              </a:rPr>
              <a:t> </a:t>
            </a:r>
            <a:r>
              <a:rPr lang="ru-RU" sz="1200" dirty="0" err="1" smtClean="0">
                <a:solidFill>
                  <a:srgbClr val="00357F"/>
                </a:solidFill>
              </a:rPr>
              <a:t>ураеново</a:t>
            </a:r>
            <a:r>
              <a:rPr lang="ru-RU" sz="1200" dirty="0" smtClean="0">
                <a:solidFill>
                  <a:srgbClr val="00357F"/>
                </a:solidFill>
              </a:rPr>
              <a:t>-рудного района являются одними из крупнейших </a:t>
            </a:r>
            <a:r>
              <a:rPr lang="ru-RU" sz="1200" dirty="0">
                <a:solidFill>
                  <a:srgbClr val="00357F"/>
                </a:solidFill>
              </a:rPr>
              <a:t>в мире (34</a:t>
            </a:r>
            <a:r>
              <a:rPr lang="en-US" sz="1200" dirty="0">
                <a:solidFill>
                  <a:srgbClr val="00357F"/>
                </a:solidFill>
              </a:rPr>
              <a:t>2</a:t>
            </a:r>
            <a:r>
              <a:rPr lang="ru-RU" sz="1200" dirty="0">
                <a:solidFill>
                  <a:srgbClr val="00357F"/>
                </a:solidFill>
              </a:rPr>
              <a:t> тыс. т урана, или 6% извлекаемых мировых запасов). В рудах также содержатся </a:t>
            </a:r>
            <a:r>
              <a:rPr lang="ru-RU" sz="1200" dirty="0" smtClean="0">
                <a:solidFill>
                  <a:srgbClr val="00357F"/>
                </a:solidFill>
              </a:rPr>
              <a:t>золото, серебро, </a:t>
            </a:r>
            <a:r>
              <a:rPr lang="ru-RU" sz="1200" dirty="0">
                <a:solidFill>
                  <a:srgbClr val="00357F"/>
                </a:solidFill>
              </a:rPr>
              <a:t>молибден, ванадий.</a:t>
            </a:r>
          </a:p>
          <a:p>
            <a:pPr marL="184150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Уран представлен упорным урановым минералом – браннеритом, а тонкодисперсное золото заключено в пирите. Вмещающие породы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характеризуются </a:t>
            </a:r>
            <a:r>
              <a:rPr lang="ru-RU" sz="1200" dirty="0">
                <a:solidFill>
                  <a:srgbClr val="00357F"/>
                </a:solidFill>
              </a:rPr>
              <a:t>высоким содержанием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             </a:t>
            </a:r>
            <a:r>
              <a:rPr lang="ru-RU" sz="1200" dirty="0" err="1" smtClean="0">
                <a:solidFill>
                  <a:srgbClr val="00357F"/>
                </a:solidFill>
              </a:rPr>
              <a:t>кислотоёмких</a:t>
            </a:r>
            <a:r>
              <a:rPr lang="ru-RU" sz="1200" dirty="0" smtClean="0">
                <a:solidFill>
                  <a:srgbClr val="00357F"/>
                </a:solidFill>
              </a:rPr>
              <a:t> </a:t>
            </a:r>
            <a:r>
              <a:rPr lang="ru-RU" sz="1200" dirty="0">
                <a:solidFill>
                  <a:srgbClr val="00357F"/>
                </a:solidFill>
              </a:rPr>
              <a:t>минералов </a:t>
            </a:r>
            <a:r>
              <a:rPr lang="ru-RU" sz="1200" dirty="0" smtClean="0">
                <a:solidFill>
                  <a:srgbClr val="00357F"/>
                </a:solidFill>
              </a:rPr>
              <a:t>– карбонатов и </a:t>
            </a:r>
            <a:r>
              <a:rPr lang="ru-RU" sz="1200" dirty="0">
                <a:solidFill>
                  <a:srgbClr val="00357F"/>
                </a:solidFill>
              </a:rPr>
              <a:t>хлоритов</a:t>
            </a:r>
            <a:r>
              <a:rPr lang="ru-RU" sz="1200" dirty="0" smtClean="0">
                <a:solidFill>
                  <a:srgbClr val="00357F"/>
                </a:solidFill>
              </a:rPr>
              <a:t>.</a:t>
            </a:r>
          </a:p>
          <a:p>
            <a:pPr marL="184150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Для отработки месторождений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ураново-рудного </a:t>
            </a:r>
            <a:r>
              <a:rPr lang="ru-RU" sz="1200" dirty="0">
                <a:solidFill>
                  <a:srgbClr val="00357F"/>
                </a:solidFill>
              </a:rPr>
              <a:t>района в 2007 году было создано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ЗАО </a:t>
            </a:r>
            <a:r>
              <a:rPr lang="ru-RU" sz="1200" dirty="0">
                <a:solidFill>
                  <a:srgbClr val="00357F"/>
                </a:solidFill>
              </a:rPr>
              <a:t>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горно-металлургический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  комбинат</a:t>
            </a:r>
            <a:r>
              <a:rPr lang="ru-RU" sz="1200" dirty="0" smtClean="0">
                <a:solidFill>
                  <a:srgbClr val="00357F"/>
                </a:solidFill>
              </a:rPr>
              <a:t>».</a:t>
            </a:r>
            <a:endParaRPr lang="en-US" sz="1200" dirty="0" smtClean="0">
              <a:solidFill>
                <a:srgbClr val="00357F"/>
              </a:solidFill>
            </a:endParaRPr>
          </a:p>
          <a:p>
            <a:pPr marL="184150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ЗАО   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ГМК»    является    дочерней    структурой    Уранового   холдинга ОАО «</a:t>
            </a:r>
            <a:r>
              <a:rPr lang="ru-RU" sz="1200" dirty="0" err="1">
                <a:solidFill>
                  <a:srgbClr val="00357F"/>
                </a:solidFill>
              </a:rPr>
              <a:t>Атомредметзолото</a:t>
            </a:r>
            <a:r>
              <a:rPr lang="ru-RU" sz="1200" dirty="0">
                <a:solidFill>
                  <a:srgbClr val="00357F"/>
                </a:solidFill>
              </a:rPr>
              <a:t>» (100% акций), который, в свою очередь, является    дочерней структурой Государственной корпорации «</a:t>
            </a:r>
            <a:r>
              <a:rPr lang="ru-RU" sz="1200" dirty="0" err="1">
                <a:solidFill>
                  <a:srgbClr val="00357F"/>
                </a:solidFill>
              </a:rPr>
              <a:t>Росатом</a:t>
            </a:r>
            <a:r>
              <a:rPr lang="ru-RU" sz="1200" dirty="0">
                <a:solidFill>
                  <a:srgbClr val="00357F"/>
                </a:solidFill>
              </a:rPr>
              <a:t>» (100% акций). </a:t>
            </a:r>
            <a:endParaRPr lang="ru-RU" sz="1200" dirty="0">
              <a:solidFill>
                <a:srgbClr val="00357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" y="802699"/>
            <a:ext cx="3316282" cy="23181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838" y="4344961"/>
            <a:ext cx="3253740" cy="2209098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200152" y="15205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Введение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018" y="3289633"/>
            <a:ext cx="8999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4150" indent="-184150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Проект строительства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имеет государственную поддержку. Строительство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</a:t>
            </a:r>
            <a:r>
              <a:rPr lang="en-US" sz="1200" dirty="0">
                <a:solidFill>
                  <a:srgbClr val="00357F"/>
                </a:solidFill>
              </a:rPr>
              <a:t>-</a:t>
            </a:r>
            <a:r>
              <a:rPr lang="ru-RU" sz="1200" dirty="0">
                <a:solidFill>
                  <a:srgbClr val="00357F"/>
                </a:solidFill>
              </a:rPr>
              <a:t> составная часть проекта «Комплексное развитие Южной Якутии», цель которого создание в Якутии нового крупного промышленного района на базе объектов гидроэнергетики, электросетевой и транспортной инфраструктуры. Государством выделено финансирование, достаточное для требуемой </a:t>
            </a:r>
            <a:r>
              <a:rPr lang="ru-RU" sz="1200" dirty="0" err="1">
                <a:solidFill>
                  <a:srgbClr val="00357F"/>
                </a:solidFill>
              </a:rPr>
              <a:t>доразведки</a:t>
            </a:r>
            <a:r>
              <a:rPr lang="ru-RU" sz="1200" dirty="0">
                <a:solidFill>
                  <a:srgbClr val="00357F"/>
                </a:solidFill>
              </a:rPr>
              <a:t>, проектирования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мощностью 5 </a:t>
            </a:r>
            <a:r>
              <a:rPr lang="ru-RU" sz="1200" dirty="0" err="1">
                <a:solidFill>
                  <a:srgbClr val="00357F"/>
                </a:solidFill>
              </a:rPr>
              <a:t>млн.т</a:t>
            </a:r>
            <a:r>
              <a:rPr lang="ru-RU" sz="1200" dirty="0">
                <a:solidFill>
                  <a:srgbClr val="00357F"/>
                </a:solidFill>
              </a:rPr>
              <a:t> руды в год и </a:t>
            </a:r>
            <a:r>
              <a:rPr lang="ru-RU" sz="1200" dirty="0" smtClean="0">
                <a:solidFill>
                  <a:srgbClr val="00357F"/>
                </a:solidFill>
              </a:rPr>
              <a:t>строительства объектов внешней инфраструктуры».</a:t>
            </a:r>
            <a:endParaRPr lang="ru-RU" sz="1200" dirty="0">
              <a:solidFill>
                <a:srgbClr val="00357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18" y="4257248"/>
            <a:ext cx="57609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4150" indent="-184150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В рамках государственно-частного партнерства    </a:t>
            </a:r>
            <a:r>
              <a:rPr lang="ru-RU" sz="1200" dirty="0" smtClean="0">
                <a:solidFill>
                  <a:srgbClr val="00357F"/>
                </a:solidFill>
              </a:rPr>
              <a:t>   </a:t>
            </a:r>
            <a:r>
              <a:rPr lang="ru-RU" sz="1200" dirty="0">
                <a:solidFill>
                  <a:srgbClr val="00357F"/>
                </a:solidFill>
              </a:rPr>
              <a:t>ЗАО 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ГМК» проводит геологоразведочные работы, научно-исследовательские работы, </a:t>
            </a:r>
            <a:r>
              <a:rPr lang="ru-RU" sz="1200" dirty="0">
                <a:solidFill>
                  <a:srgbClr val="00357F"/>
                </a:solidFill>
              </a:rPr>
              <a:t>подготавливает необходимые исходные данные для </a:t>
            </a:r>
            <a:r>
              <a:rPr lang="en-US" sz="1200" dirty="0">
                <a:solidFill>
                  <a:srgbClr val="00357F"/>
                </a:solidFill>
              </a:rPr>
              <a:t>Trade</a:t>
            </a:r>
            <a:r>
              <a:rPr lang="ru-RU" sz="1200" dirty="0">
                <a:solidFill>
                  <a:srgbClr val="00357F"/>
                </a:solidFill>
              </a:rPr>
              <a:t>-</a:t>
            </a:r>
            <a:r>
              <a:rPr lang="en-US" sz="1200" dirty="0">
                <a:solidFill>
                  <a:srgbClr val="00357F"/>
                </a:solidFill>
              </a:rPr>
              <a:t>of Study</a:t>
            </a:r>
            <a:r>
              <a:rPr lang="ru-RU" sz="1200" dirty="0">
                <a:solidFill>
                  <a:srgbClr val="00357F"/>
                </a:solidFill>
              </a:rPr>
              <a:t>, </a:t>
            </a:r>
            <a:r>
              <a:rPr lang="en-US" sz="1200" dirty="0">
                <a:solidFill>
                  <a:srgbClr val="00357F"/>
                </a:solidFill>
              </a:rPr>
              <a:t>Scoping Study  </a:t>
            </a:r>
            <a:r>
              <a:rPr lang="ru-RU" sz="1200" dirty="0">
                <a:solidFill>
                  <a:srgbClr val="00357F"/>
                </a:solidFill>
              </a:rPr>
              <a:t>по международным стандартам</a:t>
            </a:r>
            <a:r>
              <a:rPr lang="ru-RU" sz="1200" dirty="0" smtClean="0">
                <a:solidFill>
                  <a:srgbClr val="00357F"/>
                </a:solidFill>
              </a:rPr>
              <a:t>.</a:t>
            </a:r>
            <a:endParaRPr lang="en-US" sz="1200" dirty="0" smtClean="0">
              <a:solidFill>
                <a:srgbClr val="00357F"/>
              </a:solidFill>
            </a:endParaRPr>
          </a:p>
          <a:p>
            <a:pPr marL="184150" indent="-184150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Целью разработки документации в соответствии с международными стандартами, является привлечение части финансовых ресурсов от иностранных инвесторов, наряду с госбюджетом РФ как основным источником. При этом документация должна разрабатываться с учетом будущего воплощения проекта в России и должна удовлетворять как требованиям действующих Российских нормативных документов, так и международным стандартам и действующему законодательству в области экологии и охраны труда.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238538"/>
            <a:ext cx="7501566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ea typeface="+mn-ea"/>
                <a:cs typeface="Arial" charset="0"/>
              </a:rPr>
              <a:t>Итоги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20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8" name="Прямоугольник 142"/>
          <p:cNvSpPr>
            <a:spLocks noChangeArrowheads="1"/>
          </p:cNvSpPr>
          <p:nvPr/>
        </p:nvSpPr>
        <p:spPr bwMode="auto">
          <a:xfrm>
            <a:off x="0" y="859204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Данная презентация 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дополняет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техническое задание на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Scoping </a:t>
            </a:r>
            <a:r>
              <a:rPr lang="en-US" sz="2000" b="1" i="1" dirty="0">
                <a:solidFill>
                  <a:srgbClr val="00357F"/>
                </a:solidFill>
                <a:latin typeface="Calibri"/>
              </a:rPr>
              <a:t>Study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 комментирует: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Основные характеристики месторождений </a:t>
            </a:r>
            <a:r>
              <a:rPr lang="ru-RU" sz="2000" b="1" i="1" dirty="0" err="1">
                <a:solidFill>
                  <a:srgbClr val="00357F"/>
                </a:solidFill>
                <a:latin typeface="Calibri"/>
              </a:rPr>
              <a:t>Эльконского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ураново-рудного района.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Основные вехи проекта и текущую ситуацию.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Ключевые итоги выполненных к настоящему времени работ, которые будут передаваться Подрядчику в качестве исходных данных (перечень работ приложен к техническому заданию на разработку </a:t>
            </a:r>
            <a:r>
              <a:rPr lang="en-US" sz="2000" b="1" i="1" dirty="0">
                <a:solidFill>
                  <a:srgbClr val="00357F"/>
                </a:solidFill>
                <a:latin typeface="Calibri"/>
              </a:rPr>
              <a:t>Scoping Study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)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.</a:t>
            </a:r>
            <a:endParaRPr lang="ru-RU" sz="2000" b="1" i="1" dirty="0">
              <a:solidFill>
                <a:srgbClr val="00357F"/>
              </a:solidFill>
              <a:latin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" y="3802380"/>
            <a:ext cx="4389981" cy="274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80" y="3802380"/>
            <a:ext cx="4381868" cy="274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8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238538"/>
            <a:ext cx="7501566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ea typeface="+mn-ea"/>
                <a:cs typeface="Arial" charset="0"/>
              </a:rPr>
              <a:t>Контактные данные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21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8" name="Прямоугольник 142"/>
          <p:cNvSpPr>
            <a:spLocks noChangeArrowheads="1"/>
          </p:cNvSpPr>
          <p:nvPr/>
        </p:nvSpPr>
        <p:spPr bwMode="auto">
          <a:xfrm>
            <a:off x="0" y="714424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Куратор 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Советник генерального директора ОАО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Атомредметзолото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» 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Лесков Михаил Иванович: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2"/>
              </a:rPr>
              <a:t>leskov.m.i@armz.ru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: (495) 508-88-08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Руководитель 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Генеральный директор ЗАО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Эльконский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 ГМК» </a:t>
            </a: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Варвара Олег Владимирович: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3"/>
              </a:rPr>
              <a:t>varvara.o.v@armz.ru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тел: (495) 644-35-36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Администратор 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Администратор проектов ЗАО «</a:t>
            </a:r>
            <a:r>
              <a:rPr lang="ru-RU" sz="1900" b="1" i="1" dirty="0" err="1">
                <a:solidFill>
                  <a:srgbClr val="00357F"/>
                </a:solidFill>
                <a:latin typeface="Calibri"/>
              </a:rPr>
              <a:t>Эльконский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 ГМК» </a:t>
            </a: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Социленков Дмитрий Александрович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4"/>
              </a:rPr>
              <a:t>sotsilenkov.d.a@armz.ru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: (495) 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644-35-36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Специалист по закупкам: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Специалист департамента закупок ОАО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Атомредметзолото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»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FF0000"/>
                </a:solidFill>
                <a:latin typeface="Calibri"/>
              </a:rPr>
              <a:t>Будет уточнено перед размещением заявки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эл. почта: 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тел: (495) 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508-88-08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16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7" descr="Схема_Элькон (с усл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581136"/>
            <a:ext cx="5614754" cy="450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1468" y="1181026"/>
            <a:ext cx="4929160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rgbClr val="605D5C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FFFFFF"/>
                </a:solidFill>
                <a:cs typeface="Arial" pitchFamily="34" charset="0"/>
              </a:rPr>
              <a:t>Эльконский урановорудный район</a:t>
            </a:r>
            <a:endParaRPr lang="ru-RU" sz="2000" b="1" i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6076949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Разведанные геологические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запасы 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урана Эльконского УРР </a:t>
            </a:r>
            <a:r>
              <a:rPr lang="en-US" sz="1400" b="1" dirty="0">
                <a:solidFill>
                  <a:srgbClr val="FFFFFF"/>
                </a:solidFill>
                <a:cs typeface="Tahoma" pitchFamily="34" charset="0"/>
              </a:rPr>
              <a:t>–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342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 тыс. т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с содержанием 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0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.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14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7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Tahoma" pitchFamily="34" charset="0"/>
            </a:endParaRPr>
          </a:p>
          <a:p>
            <a:pPr marL="285750" indent="-285750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Геологические ресурсы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 Зоны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Южная</a:t>
            </a:r>
            <a:r>
              <a:rPr lang="en-US" sz="1400" b="1" dirty="0">
                <a:solidFill>
                  <a:srgbClr val="FFFFFF"/>
                </a:solidFill>
                <a:cs typeface="Tahoma" pitchFamily="34" charset="0"/>
              </a:rPr>
              <a:t> - 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229 834 </a:t>
            </a:r>
            <a:r>
              <a:rPr lang="ru-RU" sz="1400" b="1" dirty="0">
                <a:solidFill>
                  <a:srgbClr val="FFFFFF"/>
                </a:solidFill>
                <a:cs typeface="Arial" pitchFamily="34" charset="0"/>
              </a:rPr>
              <a:t>т урана при содержании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0.143</a:t>
            </a:r>
            <a:r>
              <a:rPr lang="en-US" sz="1400" b="1" dirty="0" smtClean="0">
                <a:solidFill>
                  <a:srgbClr val="FFFFFF"/>
                </a:solidFill>
                <a:cs typeface="Arial" pitchFamily="34" charset="0"/>
              </a:rPr>
              <a:t>%</a:t>
            </a: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(JORC)         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87772"/>
              </p:ext>
            </p:extLst>
          </p:nvPr>
        </p:nvGraphicFramePr>
        <p:xfrm>
          <a:off x="5196723" y="2933328"/>
          <a:ext cx="3932322" cy="3133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7529"/>
                <a:gridCol w="954793"/>
              </a:tblGrid>
              <a:tr h="28002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Arial" pitchFamily="34" charset="0"/>
                        </a:rPr>
                        <a:t>Общая характеристика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Эльконский урановорудный район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урана (В+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C1+C2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kumimoji="0" lang="en-US" sz="13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42 тыс.т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золота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91 т</a:t>
                      </a:r>
                    </a:p>
                  </a:txBody>
                  <a:tcPr marL="99060" marR="99060" horzOverflow="overflow"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Проект Элькон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урана (В+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C1+C2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kumimoji="0" lang="en-US" sz="13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319 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тыс.т</a:t>
                      </a: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золота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7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т</a:t>
                      </a:r>
                    </a:p>
                  </a:txBody>
                  <a:tcPr marL="99060" marR="99060" horzOverflow="overflow"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Зона Южная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первоочередной проект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) </a:t>
                      </a: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Геологические ресурсы урана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(Measured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Indicated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Inferred)</a:t>
                      </a: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Calibri" pitchFamily="34" charset="0"/>
                          <a:cs typeface="Arial" pitchFamily="34" charset="0"/>
                        </a:rPr>
                        <a:t>230 </a:t>
                      </a:r>
                      <a:r>
                        <a:rPr lang="ru-RU" sz="1300" dirty="0" smtClean="0">
                          <a:latin typeface="Calibri" pitchFamily="34" charset="0"/>
                          <a:cs typeface="Arial" pitchFamily="34" charset="0"/>
                        </a:rPr>
                        <a:t>тыс.т</a:t>
                      </a:r>
                      <a:endParaRPr lang="ru-RU" sz="13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ресурсы золота 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Calibri" pitchFamily="34" charset="0"/>
                          <a:cs typeface="Arial" pitchFamily="34" charset="0"/>
                        </a:rPr>
                        <a:t>89 </a:t>
                      </a:r>
                      <a:r>
                        <a:rPr lang="ru-RU" sz="1300" dirty="0" smtClean="0">
                          <a:latin typeface="Calibri" pitchFamily="34" charset="0"/>
                          <a:cs typeface="Arial" pitchFamily="34" charset="0"/>
                        </a:rPr>
                        <a:t>т</a:t>
                      </a:r>
                      <a:endParaRPr lang="ru-RU" sz="13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210175" y="883196"/>
            <a:ext cx="3933825" cy="49244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FFFFFF"/>
                </a:solidFill>
                <a:cs typeface="Arial" pitchFamily="34" charset="0"/>
              </a:rPr>
              <a:t>Извлекаемые ресурсы Эльконского УРР достигают</a:t>
            </a:r>
            <a:r>
              <a:rPr lang="en-US" sz="1300" b="1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300" b="1" dirty="0" smtClean="0">
                <a:solidFill>
                  <a:srgbClr val="FFFFFF"/>
                </a:solidFill>
                <a:cs typeface="Arial" pitchFamily="34" charset="0"/>
              </a:rPr>
              <a:t>5.</a:t>
            </a:r>
            <a:r>
              <a:rPr lang="ru-RU" sz="1300" b="1" dirty="0" smtClean="0">
                <a:solidFill>
                  <a:srgbClr val="FFFFFF"/>
                </a:solidFill>
                <a:cs typeface="Arial" pitchFamily="34" charset="0"/>
              </a:rPr>
              <a:t>6</a:t>
            </a:r>
            <a:r>
              <a:rPr lang="en-US" sz="1300" b="1" dirty="0" smtClean="0">
                <a:solidFill>
                  <a:srgbClr val="FFFFFF"/>
                </a:solidFill>
                <a:cs typeface="Arial" pitchFamily="34" charset="0"/>
              </a:rPr>
              <a:t>% </a:t>
            </a:r>
            <a:r>
              <a:rPr lang="ru-RU" sz="1300" b="1" dirty="0">
                <a:solidFill>
                  <a:srgbClr val="FFFFFF"/>
                </a:solidFill>
                <a:cs typeface="Arial" pitchFamily="34" charset="0"/>
              </a:rPr>
              <a:t>мировых ресурсов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230492954"/>
              </p:ext>
            </p:extLst>
          </p:nvPr>
        </p:nvGraphicFramePr>
        <p:xfrm>
          <a:off x="5286380" y="1438260"/>
          <a:ext cx="3651913" cy="1920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Овал 22"/>
          <p:cNvSpPr/>
          <p:nvPr/>
        </p:nvSpPr>
        <p:spPr>
          <a:xfrm rot="18861712">
            <a:off x="1997635" y="1768371"/>
            <a:ext cx="1768475" cy="2735262"/>
          </a:xfrm>
          <a:prstGeom prst="ellipse">
            <a:avLst/>
          </a:prstGeom>
          <a:solidFill>
            <a:schemeClr val="accent2">
              <a:lumMod val="60000"/>
              <a:lumOff val="40000"/>
              <a:alpha val="29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E77817">
                    <a:lumMod val="50000"/>
                  </a:srgbClr>
                </a:solidFill>
              </a:rPr>
              <a:t>Запасы </a:t>
            </a:r>
          </a:p>
          <a:p>
            <a:pPr algn="ctr">
              <a:defRPr/>
            </a:pPr>
            <a:r>
              <a:rPr lang="ru-RU" sz="1200" b="1" dirty="0" err="1" smtClean="0">
                <a:solidFill>
                  <a:srgbClr val="E77817">
                    <a:lumMod val="50000"/>
                  </a:srgbClr>
                </a:solidFill>
              </a:rPr>
              <a:t>Эльконского</a:t>
            </a:r>
            <a:r>
              <a:rPr lang="ru-RU" sz="1200" b="1" dirty="0" smtClean="0">
                <a:solidFill>
                  <a:srgbClr val="E77817">
                    <a:lumMod val="50000"/>
                  </a:srgbClr>
                </a:solidFill>
              </a:rPr>
              <a:t> </a:t>
            </a:r>
            <a:r>
              <a:rPr lang="ru-RU" sz="1200" b="1" dirty="0">
                <a:solidFill>
                  <a:srgbClr val="E77817">
                    <a:lumMod val="50000"/>
                  </a:srgbClr>
                </a:solidFill>
              </a:rPr>
              <a:t>ГМК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178719" y="13300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Место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проекта 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Элькон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 в мировых запасах урана</a:t>
            </a:r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600169"/>
            <a:ext cx="2133600" cy="27386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3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8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map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" b="11876"/>
          <a:stretch>
            <a:fillRect/>
          </a:stretch>
        </p:blipFill>
        <p:spPr bwMode="auto">
          <a:xfrm>
            <a:off x="4988" y="885825"/>
            <a:ext cx="6508526" cy="56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27185" y="5500900"/>
            <a:ext cx="432000" cy="72693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err="1" smtClean="0">
                <a:solidFill>
                  <a:srgbClr val="00357F"/>
                </a:solidFill>
                <a:latin typeface="+mn-lt"/>
                <a:cs typeface="Arial" charset="0"/>
              </a:rPr>
              <a:t>Эльконский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 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урановорудный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район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4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3105935" y="4836298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94448" y="4749187"/>
            <a:ext cx="5501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Якутск</a:t>
            </a:r>
            <a:endParaRPr lang="ru-RU" sz="1000" dirty="0"/>
          </a:p>
        </p:txBody>
      </p:sp>
      <p:sp>
        <p:nvSpPr>
          <p:cNvPr id="14" name="Овал 13"/>
          <p:cNvSpPr/>
          <p:nvPr/>
        </p:nvSpPr>
        <p:spPr>
          <a:xfrm>
            <a:off x="2372905" y="6073489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60812" y="5981615"/>
            <a:ext cx="7505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Нерюнгри</a:t>
            </a:r>
            <a:endParaRPr lang="ru-RU" sz="1000" dirty="0"/>
          </a:p>
        </p:txBody>
      </p:sp>
      <p:sp>
        <p:nvSpPr>
          <p:cNvPr id="16" name="Овал 15"/>
          <p:cNvSpPr/>
          <p:nvPr/>
        </p:nvSpPr>
        <p:spPr>
          <a:xfrm>
            <a:off x="2491975" y="5622563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92200" y="5535452"/>
            <a:ext cx="5950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Алдан  </a:t>
            </a:r>
            <a:endParaRPr lang="ru-RU" sz="1000" dirty="0"/>
          </a:p>
        </p:txBody>
      </p:sp>
      <p:sp>
        <p:nvSpPr>
          <p:cNvPr id="18" name="Овал 17"/>
          <p:cNvSpPr/>
          <p:nvPr/>
        </p:nvSpPr>
        <p:spPr>
          <a:xfrm>
            <a:off x="2613852" y="5535453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35365" y="5320468"/>
            <a:ext cx="6190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Томмот</a:t>
            </a:r>
            <a:endParaRPr lang="ru-RU" sz="1000" dirty="0"/>
          </a:p>
        </p:txBody>
      </p:sp>
      <p:sp>
        <p:nvSpPr>
          <p:cNvPr id="20" name="Rectangle 10"/>
          <p:cNvSpPr/>
          <p:nvPr/>
        </p:nvSpPr>
        <p:spPr>
          <a:xfrm>
            <a:off x="123826" y="892656"/>
            <a:ext cx="6219824" cy="19236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61950" indent="-361950">
              <a:spcAft>
                <a:spcPct val="50000"/>
              </a:spcAft>
              <a:buClr>
                <a:srgbClr val="4F81BD"/>
              </a:buClr>
              <a:buSzPct val="120000"/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Ближайший населенный пункт – город Томмот с населением </a:t>
            </a:r>
            <a:r>
              <a:rPr lang="ru-RU" sz="1400" b="1" i="1" dirty="0" smtClean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8.7 тыс.</a:t>
            </a:r>
            <a:r>
              <a:rPr lang="en-GB" sz="1400" b="1" i="1" dirty="0" smtClean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человек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Томмот соединен железнодорожной веткой с Байкало-Амурской магистралью и Транссибирской магистралью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Автомобильная дорога и линия электропередач проходят в 10 км севернее месторождения.</a:t>
            </a:r>
            <a:endParaRPr lang="en-GB" sz="1400" b="1" i="1" dirty="0">
              <a:solidFill>
                <a:srgbClr val="00357F"/>
              </a:solidFill>
              <a:latin typeface="Arial" pitchFamily="34" charset="0"/>
              <a:cs typeface="Arial" pitchFamily="34" charset="0"/>
            </a:endParaRPr>
          </a:p>
          <a:p>
            <a:pPr marL="361950" indent="-361950">
              <a:buClr>
                <a:srgbClr val="4F81BD"/>
              </a:buClr>
              <a:buSzPct val="120000"/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Из истории разработки месторождения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714375" lvl="1" indent="-173038">
              <a:buClr>
                <a:srgbClr val="4F81BD"/>
              </a:buClr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Открытие месторождения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: 1960</a:t>
            </a:r>
          </a:p>
          <a:p>
            <a:pPr marL="714375" lvl="1" indent="-173038">
              <a:spcAft>
                <a:spcPct val="50000"/>
              </a:spcAft>
              <a:buClr>
                <a:srgbClr val="4F81BD"/>
              </a:buClr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Геологоразведочные работы: 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1960-1980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80" y="885825"/>
            <a:ext cx="2850424" cy="5634038"/>
          </a:xfrm>
          <a:prstGeom prst="rect">
            <a:avLst/>
          </a:prstGeom>
        </p:spPr>
      </p:pic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2556343" y="3296418"/>
            <a:ext cx="4444529" cy="258754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35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30"/>
          <p:cNvGrpSpPr/>
          <p:nvPr/>
        </p:nvGrpSpPr>
        <p:grpSpPr>
          <a:xfrm>
            <a:off x="0" y="3286125"/>
            <a:ext cx="8035774" cy="2616269"/>
            <a:chOff x="71437" y="71414"/>
            <a:chExt cx="9001156" cy="3500462"/>
          </a:xfrm>
          <a:noFill/>
        </p:grpSpPr>
        <p:grpSp>
          <p:nvGrpSpPr>
            <p:cNvPr id="7" name="Группа 16"/>
            <p:cNvGrpSpPr/>
            <p:nvPr/>
          </p:nvGrpSpPr>
          <p:grpSpPr>
            <a:xfrm>
              <a:off x="71437" y="71414"/>
              <a:ext cx="9001156" cy="3500462"/>
              <a:chOff x="1714479" y="83116"/>
              <a:chExt cx="5929354" cy="3498760"/>
            </a:xfrm>
            <a:grpFill/>
          </p:grpSpPr>
          <p:pic>
            <p:nvPicPr>
              <p:cNvPr id="13" name="Picture 5" descr="D:\Южное\фото\обзорка геологич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14479" y="83116"/>
                <a:ext cx="5929354" cy="3498760"/>
              </a:xfrm>
              <a:prstGeom prst="rect">
                <a:avLst/>
              </a:prstGeom>
              <a:grpFill/>
              <a:ln w="88900">
                <a:noFill/>
              </a:ln>
            </p:spPr>
          </p:pic>
          <p:sp>
            <p:nvSpPr>
              <p:cNvPr id="14" name="Полилиния 13"/>
              <p:cNvSpPr/>
              <p:nvPr/>
            </p:nvSpPr>
            <p:spPr>
              <a:xfrm>
                <a:off x="1774207" y="583953"/>
                <a:ext cx="4444848" cy="1060603"/>
              </a:xfrm>
              <a:custGeom>
                <a:avLst/>
                <a:gdLst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409433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337971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337971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15803"/>
                  <a:gd name="connsiteY0" fmla="*/ 784746 h 1064525"/>
                  <a:gd name="connsiteX1" fmla="*/ 2013045 w 5315803"/>
                  <a:gd name="connsiteY1" fmla="*/ 259307 h 1064525"/>
                  <a:gd name="connsiteX2" fmla="*/ 4537881 w 5315803"/>
                  <a:gd name="connsiteY2" fmla="*/ 0 h 1064525"/>
                  <a:gd name="connsiteX3" fmla="*/ 5207014 w 5315803"/>
                  <a:gd name="connsiteY3" fmla="*/ 27295 h 1064525"/>
                  <a:gd name="connsiteX4" fmla="*/ 5315803 w 5315803"/>
                  <a:gd name="connsiteY4" fmla="*/ 337971 h 1064525"/>
                  <a:gd name="connsiteX5" fmla="*/ 4394579 w 5315803"/>
                  <a:gd name="connsiteY5" fmla="*/ 354842 h 1064525"/>
                  <a:gd name="connsiteX6" fmla="*/ 2060812 w 5315803"/>
                  <a:gd name="connsiteY6" fmla="*/ 573206 h 1064525"/>
                  <a:gd name="connsiteX7" fmla="*/ 300251 w 5315803"/>
                  <a:gd name="connsiteY7" fmla="*/ 1003110 h 1064525"/>
                  <a:gd name="connsiteX8" fmla="*/ 75063 w 5315803"/>
                  <a:gd name="connsiteY8" fmla="*/ 1064525 h 1064525"/>
                  <a:gd name="connsiteX9" fmla="*/ 0 w 5315803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5172502 w 5207014"/>
                  <a:gd name="connsiteY5" fmla="*/ 354842 h 1064525"/>
                  <a:gd name="connsiteX6" fmla="*/ 4394579 w 5207014"/>
                  <a:gd name="connsiteY6" fmla="*/ 354842 h 1064525"/>
                  <a:gd name="connsiteX7" fmla="*/ 2060812 w 5207014"/>
                  <a:gd name="connsiteY7" fmla="*/ 573206 h 1064525"/>
                  <a:gd name="connsiteX8" fmla="*/ 300251 w 5207014"/>
                  <a:gd name="connsiteY8" fmla="*/ 1003110 h 1064525"/>
                  <a:gd name="connsiteX9" fmla="*/ 75063 w 5207014"/>
                  <a:gd name="connsiteY9" fmla="*/ 1064525 h 1064525"/>
                  <a:gd name="connsiteX10" fmla="*/ 0 w 5207014"/>
                  <a:gd name="connsiteY10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4394579 w 5207014"/>
                  <a:gd name="connsiteY4" fmla="*/ 354842 h 1064525"/>
                  <a:gd name="connsiteX5" fmla="*/ 2060812 w 5207014"/>
                  <a:gd name="connsiteY5" fmla="*/ 573206 h 1064525"/>
                  <a:gd name="connsiteX6" fmla="*/ 300251 w 5207014"/>
                  <a:gd name="connsiteY6" fmla="*/ 1003110 h 1064525"/>
                  <a:gd name="connsiteX7" fmla="*/ 75063 w 5207014"/>
                  <a:gd name="connsiteY7" fmla="*/ 1064525 h 1064525"/>
                  <a:gd name="connsiteX8" fmla="*/ 0 w 5207014"/>
                  <a:gd name="connsiteY8" fmla="*/ 784746 h 1064525"/>
                  <a:gd name="connsiteX0" fmla="*/ 0 w 4537881"/>
                  <a:gd name="connsiteY0" fmla="*/ 784746 h 1064525"/>
                  <a:gd name="connsiteX1" fmla="*/ 2013045 w 4537881"/>
                  <a:gd name="connsiteY1" fmla="*/ 259307 h 1064525"/>
                  <a:gd name="connsiteX2" fmla="*/ 4537881 w 4537881"/>
                  <a:gd name="connsiteY2" fmla="*/ 0 h 1064525"/>
                  <a:gd name="connsiteX3" fmla="*/ 4394579 w 4537881"/>
                  <a:gd name="connsiteY3" fmla="*/ 354842 h 1064525"/>
                  <a:gd name="connsiteX4" fmla="*/ 2060812 w 4537881"/>
                  <a:gd name="connsiteY4" fmla="*/ 573206 h 1064525"/>
                  <a:gd name="connsiteX5" fmla="*/ 300251 w 4537881"/>
                  <a:gd name="connsiteY5" fmla="*/ 1003110 h 1064525"/>
                  <a:gd name="connsiteX6" fmla="*/ 75063 w 4537881"/>
                  <a:gd name="connsiteY6" fmla="*/ 1064525 h 1064525"/>
                  <a:gd name="connsiteX7" fmla="*/ 0 w 4537881"/>
                  <a:gd name="connsiteY7" fmla="*/ 784746 h 1064525"/>
                  <a:gd name="connsiteX0" fmla="*/ 0 w 4537881"/>
                  <a:gd name="connsiteY0" fmla="*/ 784746 h 1064525"/>
                  <a:gd name="connsiteX1" fmla="*/ 2013045 w 4537881"/>
                  <a:gd name="connsiteY1" fmla="*/ 259307 h 1064525"/>
                  <a:gd name="connsiteX2" fmla="*/ 4537881 w 4537881"/>
                  <a:gd name="connsiteY2" fmla="*/ 0 h 1064525"/>
                  <a:gd name="connsiteX3" fmla="*/ 4439752 w 4537881"/>
                  <a:gd name="connsiteY3" fmla="*/ 3922 h 1064525"/>
                  <a:gd name="connsiteX4" fmla="*/ 4394579 w 4537881"/>
                  <a:gd name="connsiteY4" fmla="*/ 354842 h 1064525"/>
                  <a:gd name="connsiteX5" fmla="*/ 2060812 w 4537881"/>
                  <a:gd name="connsiteY5" fmla="*/ 573206 h 1064525"/>
                  <a:gd name="connsiteX6" fmla="*/ 300251 w 4537881"/>
                  <a:gd name="connsiteY6" fmla="*/ 1003110 h 1064525"/>
                  <a:gd name="connsiteX7" fmla="*/ 75063 w 4537881"/>
                  <a:gd name="connsiteY7" fmla="*/ 1064525 h 1064525"/>
                  <a:gd name="connsiteX8" fmla="*/ 0 w 4537881"/>
                  <a:gd name="connsiteY8" fmla="*/ 784746 h 1064525"/>
                  <a:gd name="connsiteX0" fmla="*/ 0 w 4439752"/>
                  <a:gd name="connsiteY0" fmla="*/ 780824 h 1060603"/>
                  <a:gd name="connsiteX1" fmla="*/ 2013045 w 4439752"/>
                  <a:gd name="connsiteY1" fmla="*/ 255385 h 1060603"/>
                  <a:gd name="connsiteX2" fmla="*/ 4439752 w 4439752"/>
                  <a:gd name="connsiteY2" fmla="*/ 0 h 1060603"/>
                  <a:gd name="connsiteX3" fmla="*/ 4394579 w 4439752"/>
                  <a:gd name="connsiteY3" fmla="*/ 350920 h 1060603"/>
                  <a:gd name="connsiteX4" fmla="*/ 2060812 w 4439752"/>
                  <a:gd name="connsiteY4" fmla="*/ 569284 h 1060603"/>
                  <a:gd name="connsiteX5" fmla="*/ 300251 w 4439752"/>
                  <a:gd name="connsiteY5" fmla="*/ 999188 h 1060603"/>
                  <a:gd name="connsiteX6" fmla="*/ 75063 w 4439752"/>
                  <a:gd name="connsiteY6" fmla="*/ 1060603 h 1060603"/>
                  <a:gd name="connsiteX7" fmla="*/ 0 w 4439752"/>
                  <a:gd name="connsiteY7" fmla="*/ 780824 h 1060603"/>
                  <a:gd name="connsiteX0" fmla="*/ 0 w 4439752"/>
                  <a:gd name="connsiteY0" fmla="*/ 780824 h 1060603"/>
                  <a:gd name="connsiteX1" fmla="*/ 2013045 w 4439752"/>
                  <a:gd name="connsiteY1" fmla="*/ 255385 h 1060603"/>
                  <a:gd name="connsiteX2" fmla="*/ 4439752 w 4439752"/>
                  <a:gd name="connsiteY2" fmla="*/ 0 h 1060603"/>
                  <a:gd name="connsiteX3" fmla="*/ 4394579 w 4439752"/>
                  <a:gd name="connsiteY3" fmla="*/ 350920 h 1060603"/>
                  <a:gd name="connsiteX4" fmla="*/ 2060812 w 4439752"/>
                  <a:gd name="connsiteY4" fmla="*/ 569284 h 1060603"/>
                  <a:gd name="connsiteX5" fmla="*/ 300251 w 4439752"/>
                  <a:gd name="connsiteY5" fmla="*/ 999188 h 1060603"/>
                  <a:gd name="connsiteX6" fmla="*/ 75063 w 4439752"/>
                  <a:gd name="connsiteY6" fmla="*/ 1060603 h 1060603"/>
                  <a:gd name="connsiteX7" fmla="*/ 0 w 4439752"/>
                  <a:gd name="connsiteY7" fmla="*/ 780824 h 1060603"/>
                  <a:gd name="connsiteX0" fmla="*/ 0 w 4444847"/>
                  <a:gd name="connsiteY0" fmla="*/ 780824 h 1060603"/>
                  <a:gd name="connsiteX1" fmla="*/ 2013045 w 4444847"/>
                  <a:gd name="connsiteY1" fmla="*/ 255385 h 1060603"/>
                  <a:gd name="connsiteX2" fmla="*/ 4439752 w 4444847"/>
                  <a:gd name="connsiteY2" fmla="*/ 0 h 1060603"/>
                  <a:gd name="connsiteX3" fmla="*/ 4444847 w 4444847"/>
                  <a:gd name="connsiteY3" fmla="*/ 7947 h 1060603"/>
                  <a:gd name="connsiteX4" fmla="*/ 4394579 w 4444847"/>
                  <a:gd name="connsiteY4" fmla="*/ 350920 h 1060603"/>
                  <a:gd name="connsiteX5" fmla="*/ 2060812 w 4444847"/>
                  <a:gd name="connsiteY5" fmla="*/ 569284 h 1060603"/>
                  <a:gd name="connsiteX6" fmla="*/ 300251 w 4444847"/>
                  <a:gd name="connsiteY6" fmla="*/ 999188 h 1060603"/>
                  <a:gd name="connsiteX7" fmla="*/ 75063 w 4444847"/>
                  <a:gd name="connsiteY7" fmla="*/ 1060603 h 1060603"/>
                  <a:gd name="connsiteX8" fmla="*/ 0 w 4444847"/>
                  <a:gd name="connsiteY8" fmla="*/ 780824 h 1060603"/>
                  <a:gd name="connsiteX0" fmla="*/ 0 w 4444847"/>
                  <a:gd name="connsiteY0" fmla="*/ 780824 h 1060603"/>
                  <a:gd name="connsiteX1" fmla="*/ 2013045 w 4444847"/>
                  <a:gd name="connsiteY1" fmla="*/ 255385 h 1060603"/>
                  <a:gd name="connsiteX2" fmla="*/ 4439752 w 4444847"/>
                  <a:gd name="connsiteY2" fmla="*/ 0 h 1060603"/>
                  <a:gd name="connsiteX3" fmla="*/ 4444847 w 4444847"/>
                  <a:gd name="connsiteY3" fmla="*/ 7947 h 1060603"/>
                  <a:gd name="connsiteX4" fmla="*/ 4394579 w 4444847"/>
                  <a:gd name="connsiteY4" fmla="*/ 350920 h 1060603"/>
                  <a:gd name="connsiteX5" fmla="*/ 2060812 w 4444847"/>
                  <a:gd name="connsiteY5" fmla="*/ 569284 h 1060603"/>
                  <a:gd name="connsiteX6" fmla="*/ 300251 w 4444847"/>
                  <a:gd name="connsiteY6" fmla="*/ 999188 h 1060603"/>
                  <a:gd name="connsiteX7" fmla="*/ 75063 w 4444847"/>
                  <a:gd name="connsiteY7" fmla="*/ 1060603 h 1060603"/>
                  <a:gd name="connsiteX8" fmla="*/ 0 w 4444847"/>
                  <a:gd name="connsiteY8" fmla="*/ 780824 h 106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4847" h="1060603">
                    <a:moveTo>
                      <a:pt x="0" y="780824"/>
                    </a:moveTo>
                    <a:lnTo>
                      <a:pt x="2013045" y="255385"/>
                    </a:lnTo>
                    <a:lnTo>
                      <a:pt x="4439752" y="0"/>
                    </a:lnTo>
                    <a:cubicBezTo>
                      <a:pt x="4441450" y="2649"/>
                      <a:pt x="4388224" y="6312"/>
                      <a:pt x="4444847" y="7947"/>
                    </a:cubicBezTo>
                    <a:lnTo>
                      <a:pt x="4394579" y="350920"/>
                    </a:lnTo>
                    <a:lnTo>
                      <a:pt x="2060812" y="569284"/>
                    </a:lnTo>
                    <a:lnTo>
                      <a:pt x="300251" y="999188"/>
                    </a:lnTo>
                    <a:lnTo>
                      <a:pt x="75063" y="1060603"/>
                    </a:lnTo>
                    <a:lnTo>
                      <a:pt x="0" y="780824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231476" y="1699491"/>
              <a:ext cx="1071570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  <a:cs typeface="+mn-cs"/>
                </a:rPr>
                <a:t>Элькон</a:t>
              </a:r>
              <a:endPara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latin typeface="Arial Narrow" pitchFamily="34" charset="0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368213" y="1417746"/>
              <a:ext cx="1541254" cy="86476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Эльконское</a:t>
              </a: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плато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838891" y="1148479"/>
              <a:ext cx="1000132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Курунг</a:t>
              </a:r>
              <a:endPara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latin typeface="Arial Narrow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961767" y="1058724"/>
              <a:ext cx="1857387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Непроходимое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792511" y="879212"/>
              <a:ext cx="1285884" cy="494151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Дружное</a:t>
              </a:r>
            </a:p>
          </p:txBody>
        </p:sp>
      </p:grpSp>
      <p:pic>
        <p:nvPicPr>
          <p:cNvPr id="15" name="Рисунок 5" descr="РЛ 7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728" y="2932722"/>
            <a:ext cx="2493862" cy="328325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2875" y="6243638"/>
            <a:ext cx="8786813" cy="307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4F81BD">
                    <a:lumMod val="20000"/>
                    <a:lumOff val="80000"/>
                  </a:srgbClr>
                </a:solidFill>
                <a:latin typeface="Arial Narrow" pitchFamily="34" charset="0"/>
                <a:cs typeface="+mn-cs"/>
              </a:rPr>
              <a:t>Зона Южное представляет собой протяженную на 20 км крутопадающую маломощную (первые метры) рудную зону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Геологическая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карта Зоны Южная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56320"/>
            <a:ext cx="9144000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Зона Южная, как ураноносная структура, образовалась вдоль крупного Южного разлома архейско-протерозойского заложения, который неоднократно подновлялся в последующие периоды </a:t>
            </a:r>
            <a:r>
              <a:rPr lang="ru-RU" sz="1550" b="1" i="1" dirty="0" err="1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тектоно-магматической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активизации. В плане Зона Южная представляет собой выпуклую дугу общего северо-западного простирания от 290° до 315° (в среднем – 305°), с падением на юго-запад под углами   55°-80°.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  Геолого-геофизическими методами зона прослежена по простиранию на 37 км. В ее центральной части протяженностью 20.7 км, по максимальной изученности и рудоносности, выделяются месторождения: Элькон, Эльконское Плато, Курунг, Непроходимое, Дружное. </a:t>
            </a:r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5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519962"/>
              </p:ext>
            </p:extLst>
          </p:nvPr>
        </p:nvGraphicFramePr>
        <p:xfrm>
          <a:off x="74734" y="939620"/>
          <a:ext cx="8964491" cy="5212834"/>
        </p:xfrm>
        <a:graphic>
          <a:graphicData uri="http://schemas.openxmlformats.org/drawingml/2006/table">
            <a:tbl>
              <a:tblPr/>
              <a:tblGrid>
                <a:gridCol w="1296145"/>
                <a:gridCol w="111505"/>
                <a:gridCol w="1976727"/>
                <a:gridCol w="616308"/>
                <a:gridCol w="773001"/>
                <a:gridCol w="708734"/>
                <a:gridCol w="592694"/>
                <a:gridCol w="557876"/>
                <a:gridCol w="590253"/>
                <a:gridCol w="590253"/>
                <a:gridCol w="590253"/>
                <a:gridCol w="560742"/>
              </a:tblGrid>
              <a:tr h="2618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Месторождение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Категория </a:t>
                      </a:r>
                      <a:endParaRPr lang="en-US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геологических  запасов  (ГКЗ), </a:t>
                      </a:r>
                      <a:endParaRPr lang="en-US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ресурсов (</a:t>
                      </a:r>
                      <a:r>
                        <a:rPr lang="en-US" sz="800" b="0" i="0" u="none" strike="noStrike" dirty="0" smtClean="0">
                          <a:latin typeface="Arial"/>
                        </a:rPr>
                        <a:t>JORC)</a:t>
                      </a:r>
                      <a:endParaRPr lang="ru-RU" sz="8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Запасы руды </a:t>
                      </a:r>
                      <a:endParaRPr lang="ru-RU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в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блоках, тыс.т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Уран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Золото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Серебро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Молибден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%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г/т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кг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г/т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%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latin typeface="Times New Roman"/>
                        </a:rPr>
                        <a:t>Зона Южная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Элькон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)*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11 194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0,196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21 958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0,74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8 318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12,19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136,4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**</a:t>
                      </a:r>
                      <a:endParaRPr lang="en-US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21 084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30 176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0,48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10 024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4,30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90,6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Эльконское </a:t>
                      </a:r>
                      <a:r>
                        <a:rPr lang="ru-RU" sz="900" b="1" i="1" u="none" strike="noStrike" dirty="0">
                          <a:latin typeface="Arial"/>
                        </a:rPr>
                        <a:t>Плато</a:t>
                      </a: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41 666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0,154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64 285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0,79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33 039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11,00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457,1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50 487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0,142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71 492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27 274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7,20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362,5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Курунг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34 584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0,159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54 849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1,00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33 039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13,22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457,1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31 710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44 370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21 154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9,19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291,5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latin typeface="Arial"/>
                        </a:rPr>
                        <a:t>  Непроходимое</a:t>
                      </a:r>
                      <a:endParaRPr lang="ru-RU" sz="900" b="1" i="0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18 079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21 486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26 </a:t>
                      </a:r>
                      <a:r>
                        <a:rPr lang="ru-RU" sz="900" b="1" i="0" u="none" strike="noStrike" smtClean="0">
                          <a:solidFill>
                            <a:srgbClr val="FF0000"/>
                          </a:solidFill>
                          <a:latin typeface="Arial"/>
                        </a:rPr>
                        <a:t>288</a:t>
                      </a:r>
                      <a:endParaRPr lang="ru-RU" sz="900" b="1" i="0" u="none" strike="noStrike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7,00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127,0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10 404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13 737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0,79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8 186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7,31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76,011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Дружное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71 188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0,134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95 238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0,60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42 833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8,53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607,1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0,076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41 632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0057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47 162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70 055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0,48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22 640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5,36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252,8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13 178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Зона Южная, 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итого 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по категориям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5 181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8 672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Measured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измеренные)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16 504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0,136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22 516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11 947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8,86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205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38 438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0,142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54  783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0,86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33 052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12,16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467,4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0,052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7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 Indicated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исчисленные)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38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0,128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48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822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0,50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19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 6,08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231,8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0,032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2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133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092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194 361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0,81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107 977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9,90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316,6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0,083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34 583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  Inferred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предполагаемые)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106 232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158 496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0,55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58 231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6,54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695,3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10 473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Зона Южная, всего  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  <a:p>
                      <a:pPr algn="l" fontAlgn="ctr"/>
                      <a:r>
                        <a:rPr lang="ru-RU" sz="5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08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08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176 711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257 816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0,80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141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029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10,10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1 784,0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0,076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41 632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0706">
                <a:tc vMerge="1">
                  <a:txBody>
                    <a:bodyPr/>
                    <a:lstStyle/>
                    <a:p>
                      <a:pPr algn="l" fontAlgn="ctr"/>
                      <a:endParaRPr lang="ru-RU" sz="5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08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Cut off </a:t>
                      </a:r>
                      <a:r>
                        <a:rPr lang="en-US" sz="700" b="1" i="0" u="none" strike="noStrike" baseline="30000" dirty="0" smtClean="0">
                          <a:solidFill>
                            <a:srgbClr val="003366"/>
                          </a:solidFill>
                          <a:latin typeface="Arial"/>
                        </a:rPr>
                        <a:t>U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– 0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08%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sz="7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08000" algn="l" fontAlgn="ctr"/>
                      <a:endParaRPr lang="en-US" sz="7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160 837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229 834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0,56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89 278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6,67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073,4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13 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178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latin typeface="Times New Roman"/>
                        </a:rPr>
                        <a:t>Зона Северная</a:t>
                      </a:r>
                      <a:endParaRPr lang="ru-RU" sz="1100" b="1" i="0" u="none" strike="noStrike" dirty="0">
                        <a:latin typeface="Times New Roman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Северное</a:t>
                      </a:r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 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 smtClean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***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39 272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58 566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0,70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29 220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12,40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485,5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1986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JORC-201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1 *** (</a:t>
                      </a:r>
                      <a:r>
                        <a:rPr lang="ru-RU" sz="8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исчисленные и предполагаемые</a:t>
                      </a:r>
                      <a:r>
                        <a:rPr lang="ru-RU" sz="6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Cut off </a:t>
                      </a:r>
                      <a:r>
                        <a:rPr lang="en-US" sz="700" b="1" i="0" u="none" strike="noStrike" baseline="30000" dirty="0" smtClean="0">
                          <a:solidFill>
                            <a:srgbClr val="003366"/>
                          </a:solidFill>
                          <a:latin typeface="Arial"/>
                        </a:rPr>
                        <a:t>U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– 0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08%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sz="6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55 102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0,173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95 380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chemeClr val="tx2"/>
                          </a:solidFill>
                          <a:latin typeface="Arial"/>
                        </a:rPr>
                        <a:t>0,39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21 721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7,43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409,5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latin typeface="Times New Roman"/>
                        </a:rPr>
                        <a:t>Зона Интересная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313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 Зона </a:t>
                      </a:r>
                      <a:r>
                        <a:rPr lang="ru-RU" sz="900" b="1" i="1" u="none" strike="noStrike" dirty="0">
                          <a:latin typeface="Arial"/>
                        </a:rPr>
                        <a:t>Интересная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1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ГКЗ-1968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****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795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0,354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2 814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320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417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latin typeface="Arial"/>
                        </a:rPr>
                        <a:t>           Эльконский </a:t>
                      </a:r>
                      <a:r>
                        <a:rPr lang="ru-RU" sz="900" b="1" i="0" u="none" strike="noStrike" dirty="0" err="1" smtClean="0">
                          <a:latin typeface="Arial"/>
                        </a:rPr>
                        <a:t>урановорудный</a:t>
                      </a:r>
                      <a:r>
                        <a:rPr lang="ru-RU" sz="900" b="1" i="0" u="none" strike="noStrike" dirty="0" smtClean="0">
                          <a:latin typeface="Arial"/>
                        </a:rPr>
                        <a:t> район, всего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216 778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0,147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319 186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0,78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170 244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10,47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2 269,5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0,076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41 632      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182035"/>
              </p:ext>
            </p:extLst>
          </p:nvPr>
        </p:nvGraphicFramePr>
        <p:xfrm>
          <a:off x="76200" y="6172200"/>
          <a:ext cx="8964491" cy="620166"/>
        </p:xfrm>
        <a:graphic>
          <a:graphicData uri="http://schemas.openxmlformats.org/drawingml/2006/table">
            <a:tbl>
              <a:tblPr/>
              <a:tblGrid>
                <a:gridCol w="8964491"/>
              </a:tblGrid>
              <a:tr h="6201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 * запасы утверждены  ГКЗ  в 1981 году, числятся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;  согласно требованиям ГКЗ необходим пересчет и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переутверждение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запасов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 ресурсы (запасы), оцененные по кодексу JORC в рамках подготовки ТЭО разведочных кондиций, июнь 2010 г.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*** авторская оценка 1986 года, запасы не утверждены, но числятся 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,  *** ресурсы, оцененные  в рамках  создания блочной модели   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**** запасы утверждены  ГКЗ  в 1968 году, числятся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;  согласно требованиям ГКЗ необходим пересчет и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переутверждение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запасов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626" y="56884"/>
            <a:ext cx="8277224" cy="800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Сводная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таблица  геологических запасов  (ГКЗ) и ресурсов (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JORC) </a:t>
            </a:r>
          </a:p>
          <a:p>
            <a:pPr marL="0" lvl="1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урана и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попутных компонентов месторождений </a:t>
            </a:r>
            <a:endParaRPr lang="ru-RU" sz="2000" b="1" dirty="0" smtClean="0">
              <a:solidFill>
                <a:srgbClr val="00357F"/>
              </a:solidFill>
              <a:latin typeface="+mn-lt"/>
              <a:cs typeface="Arial" charset="0"/>
            </a:endParaRPr>
          </a:p>
          <a:p>
            <a:pPr marL="0" lvl="1" algn="ctr" defTabSz="273050">
              <a:spcBef>
                <a:spcPts val="0"/>
              </a:spcBef>
            </a:pPr>
            <a:r>
              <a:rPr lang="ru-RU" sz="2000" b="1" dirty="0" err="1" smtClean="0">
                <a:solidFill>
                  <a:srgbClr val="00357F"/>
                </a:solidFill>
                <a:latin typeface="+mn-lt"/>
                <a:cs typeface="Arial" charset="0"/>
              </a:rPr>
              <a:t>Эльконского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 рудного узла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6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 rot="5400000">
            <a:off x="7846558" y="3501346"/>
            <a:ext cx="214314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0034" y="2894520"/>
            <a:ext cx="2428892" cy="46754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</a:rPr>
              <a:t>Средние содержания  химических компонентов, С </a:t>
            </a:r>
            <a:r>
              <a:rPr lang="en-US" sz="1200" b="1" i="1" dirty="0" smtClean="0">
                <a:solidFill>
                  <a:prstClr val="black"/>
                </a:solidFill>
              </a:rPr>
              <a:t>&gt; 1%</a:t>
            </a:r>
            <a:endParaRPr lang="ru-RU" sz="1200" b="1" i="1" dirty="0">
              <a:solidFill>
                <a:prstClr val="black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518220" y="3519408"/>
            <a:ext cx="250437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41697" y="2894520"/>
            <a:ext cx="257337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Средние содержания  химических компонентов, С </a:t>
            </a:r>
            <a:r>
              <a:rPr lang="en-US" dirty="0"/>
              <a:t>&lt; 1%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12641977"/>
              </p:ext>
            </p:extLst>
          </p:nvPr>
        </p:nvGraphicFramePr>
        <p:xfrm>
          <a:off x="142844" y="3530669"/>
          <a:ext cx="3357586" cy="270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95028849"/>
              </p:ext>
            </p:extLst>
          </p:nvPr>
        </p:nvGraphicFramePr>
        <p:xfrm>
          <a:off x="3571868" y="3530669"/>
          <a:ext cx="3500462" cy="270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982248590"/>
              </p:ext>
            </p:extLst>
          </p:nvPr>
        </p:nvGraphicFramePr>
        <p:xfrm>
          <a:off x="7072330" y="3530668"/>
          <a:ext cx="1857452" cy="1542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758609" y="2894520"/>
            <a:ext cx="236169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Средние содержания сопутствующих компонентов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5018682" y="3519408"/>
            <a:ext cx="250437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949438" y="5173743"/>
            <a:ext cx="2170862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На месторождении Дружное  в качестве сопутствующего полезного компонента присутствует</a:t>
            </a:r>
          </a:p>
          <a:p>
            <a:r>
              <a:rPr lang="ru-RU" dirty="0"/>
              <a:t> Мо  (</a:t>
            </a:r>
            <a:r>
              <a:rPr lang="en-US" dirty="0"/>
              <a:t>C</a:t>
            </a:r>
            <a:r>
              <a:rPr lang="ru-RU" dirty="0"/>
              <a:t>ср-0.085%)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685183" y="1133743"/>
            <a:ext cx="3387411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Урановые минералы представлены </a:t>
            </a:r>
          </a:p>
          <a:p>
            <a:pPr algn="just"/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браннеритом,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титаносиликатами</a:t>
            </a:r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и окислами урана с незначительными количеством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коффинита</a:t>
            </a:r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и урансодержащего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лейкоксена</a:t>
            </a:r>
            <a:endParaRPr lang="ru-RU" sz="1300" b="1" dirty="0">
              <a:solidFill>
                <a:srgbClr val="4F81BD">
                  <a:lumMod val="50000"/>
                </a:srgbClr>
              </a:solidFill>
              <a:latin typeface="Calibri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" y="896022"/>
            <a:ext cx="5860110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87313"/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Минеральный состав рудовмещающих 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метасоматитов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КПШ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(микроклин, ортоклаз) — 35-40%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плагиоклазы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(олигоклаз, альбит) — 10-15%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кварц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— 30-35%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карбонаты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ферродоломит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, кальцит) — 6-11%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слюды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(мусковит, серицит) — 3-4%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рудные минералы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(пирит, марказит, урановые минералы) — 2-3%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акцессорные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— апатит, циркон, 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анатаз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, рутил, сфен</a:t>
            </a:r>
          </a:p>
          <a:p>
            <a:pPr indent="87313"/>
            <a:r>
              <a:rPr lang="ru-RU" sz="1300" b="1" i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пелитовое</a:t>
            </a:r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вещество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 1-2%</a:t>
            </a:r>
            <a:endParaRPr lang="ru-RU" sz="1300" b="1" dirty="0" smtClean="0">
              <a:solidFill>
                <a:srgbClr val="4F81BD">
                  <a:lumMod val="50000"/>
                </a:srgbClr>
              </a:solidFill>
              <a:latin typeface="Calibri"/>
              <a:cs typeface="Arial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10101" y="6255743"/>
            <a:ext cx="86425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algn="just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Комплексные золотоурановые руды  месторождений Зоны Южная относятся к одному технологическому типу – трудно вскрываемых руд алюмосиликатного состава</a:t>
            </a:r>
            <a:endParaRPr lang="ru-RU" sz="1400" b="1" dirty="0" smtClean="0">
              <a:solidFill>
                <a:srgbClr val="4F81BD">
                  <a:lumMod val="50000"/>
                </a:srgbClr>
              </a:solidFill>
              <a:latin typeface="Calibri"/>
              <a:cs typeface="Arial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Вещественный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состав, технологические свойства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руд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7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965" y="1282985"/>
            <a:ext cx="3960440" cy="586166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41" y="2745633"/>
            <a:ext cx="4176464" cy="964346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957" y="4171990"/>
            <a:ext cx="3960440" cy="1337291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155171" y="885768"/>
            <a:ext cx="4988829" cy="126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Продуктивная зона Южного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разлома представляет уплощенный линейный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рудный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штокверк, внешний контур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которого, в целом, соответствует геологическим границам распространения </a:t>
            </a:r>
            <a:r>
              <a:rPr lang="ru-RU" sz="1200" b="1" dirty="0" err="1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пирит-карбонат-калишпатовых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err="1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метасоматитов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. Мощность зоны - 10-30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м,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протяженность - 21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км. Вертикальный размах оруденения превышает 2 км.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13029" y="908720"/>
            <a:ext cx="280831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Продуктивная зона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01808" y="2390880"/>
            <a:ext cx="223075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Рудные залежи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813029" y="3819901"/>
            <a:ext cx="280831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Рудные тела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226726" y="2376762"/>
            <a:ext cx="4917274" cy="100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2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 sz="1200" b="1">
                <a:solidFill>
                  <a:srgbClr val="4F81BD">
                    <a:lumMod val="50000"/>
                  </a:srgbClr>
                </a:solidFill>
                <a:latin typeface="Arial Narrow" pitchFamily="34" charset="0"/>
              </a:defRPr>
            </a:lvl2pPr>
          </a:lstStyle>
          <a:p>
            <a:pPr lvl="1"/>
            <a:r>
              <a:rPr lang="ru-RU" dirty="0" smtClean="0"/>
              <a:t>Рудные залежам отвечают </a:t>
            </a:r>
            <a:r>
              <a:rPr lang="ru-RU" dirty="0"/>
              <a:t>системы тектонических швов, контролирующих рудные тела. </a:t>
            </a:r>
            <a:r>
              <a:rPr lang="ru-RU" dirty="0" smtClean="0"/>
              <a:t>Мощность рудных залежей – первые метры, протяженность достигает </a:t>
            </a:r>
            <a:r>
              <a:rPr lang="ru-RU" dirty="0"/>
              <a:t>несколько километров, </a:t>
            </a:r>
            <a:r>
              <a:rPr lang="ru-RU" dirty="0" smtClean="0"/>
              <a:t> вертикальный размах – сотни </a:t>
            </a:r>
            <a:r>
              <a:rPr lang="ru-RU" dirty="0"/>
              <a:t>метров.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206241" y="3487149"/>
            <a:ext cx="4937760" cy="175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2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 sz="1200" b="1">
                <a:solidFill>
                  <a:srgbClr val="4F81BD">
                    <a:lumMod val="50000"/>
                  </a:srgbClr>
                </a:solidFill>
                <a:latin typeface="Arial Narrow" pitchFamily="34" charset="0"/>
              </a:defRPr>
            </a:lvl2pPr>
          </a:lstStyle>
          <a:p>
            <a:pPr lvl="1"/>
            <a:r>
              <a:rPr lang="ru-RU" dirty="0"/>
              <a:t>Рудные тела </a:t>
            </a:r>
            <a:r>
              <a:rPr lang="ru-RU" dirty="0" smtClean="0"/>
              <a:t>- это </a:t>
            </a:r>
            <a:r>
              <a:rPr lang="ru-RU" dirty="0"/>
              <a:t>обособленные </a:t>
            </a:r>
            <a:r>
              <a:rPr lang="ru-RU" dirty="0" smtClean="0"/>
              <a:t>скопления </a:t>
            </a:r>
            <a:r>
              <a:rPr lang="ru-RU" dirty="0"/>
              <a:t>урановых руд, </a:t>
            </a:r>
            <a:r>
              <a:rPr lang="ru-RU" dirty="0" smtClean="0"/>
              <a:t>приуроченные </a:t>
            </a:r>
            <a:r>
              <a:rPr lang="ru-RU" dirty="0"/>
              <a:t>к отдельным тектоническим швам или </a:t>
            </a:r>
            <a:r>
              <a:rPr lang="ru-RU" dirty="0" smtClean="0"/>
              <a:t>сближенным </a:t>
            </a:r>
            <a:r>
              <a:rPr lang="ru-RU" dirty="0"/>
              <a:t>трещин и оконтуренные </a:t>
            </a:r>
            <a:r>
              <a:rPr lang="ru-RU" dirty="0" smtClean="0"/>
              <a:t> по данным опробования. Протяженность </a:t>
            </a:r>
            <a:r>
              <a:rPr lang="ru-RU" dirty="0"/>
              <a:t>рудных тел </a:t>
            </a:r>
            <a:r>
              <a:rPr lang="ru-RU" dirty="0" smtClean="0"/>
              <a:t>изменяется </a:t>
            </a:r>
            <a:r>
              <a:rPr lang="ru-RU" dirty="0"/>
              <a:t>от 20-30 до 650-700 м при мощности  от десятков сантиметров до 2-5 метров. </a:t>
            </a:r>
            <a:r>
              <a:rPr lang="ru-RU" dirty="0" smtClean="0"/>
              <a:t>Вертикальный размах </a:t>
            </a:r>
            <a:r>
              <a:rPr lang="ru-RU" dirty="0"/>
              <a:t>составляет 200-350 м. Максимальные размеры рудных </a:t>
            </a:r>
            <a:r>
              <a:rPr lang="ru-RU" dirty="0" smtClean="0"/>
              <a:t> тел по </a:t>
            </a:r>
            <a:r>
              <a:rPr lang="ru-RU" dirty="0"/>
              <a:t>склонению - до 800-1000 м. </a:t>
            </a:r>
            <a:endParaRPr lang="ru-RU" dirty="0" smtClean="0"/>
          </a:p>
          <a:p>
            <a:pPr lvl="1">
              <a:buNone/>
            </a:pPr>
            <a:r>
              <a:rPr lang="ru-RU" dirty="0" smtClean="0"/>
              <a:t>     Рудные </a:t>
            </a:r>
            <a:r>
              <a:rPr lang="ru-RU" dirty="0"/>
              <a:t>тела могут быть выделены только на горизонтах горных выработок и в восстающих, т.е. по весьма плотной сети наблюдений. 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589" y="5881166"/>
            <a:ext cx="9139411" cy="80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just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В целом, продуктивная (рудная) зона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Южная представляет собой уплощенный линейный  штокверк и по своему строению относится ко 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II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-</a:t>
            </a:r>
            <a:r>
              <a:rPr lang="ru-RU" sz="1200" b="1" dirty="0" err="1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й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группе сложности.  В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нутреннее распределение урана внутри зоны </a:t>
            </a:r>
            <a:r>
              <a:rPr lang="ru-RU" sz="1200" b="1" dirty="0" err="1" smtClean="0">
                <a:solidFill>
                  <a:srgbClr val="00357F"/>
                </a:solidFill>
                <a:latin typeface="Arial Narrow" pitchFamily="34" charset="0"/>
              </a:rPr>
              <a:t>соотвествует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 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</a:rPr>
              <a:t>III-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ей, реже IV-ой  группам сложности.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 Поэтому построение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каркасных моделей в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формате 3D,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при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достигнутой сети разведочных работ (опробования), оказалось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возможным только по бортовому содержанию урана 0.01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%. 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Построение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геолого-математической модели</a:t>
            </a:r>
            <a:b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</a:b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Особенности геологии месторождений Зоны Южная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8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Прямая соединительная линия 143"/>
          <p:cNvCxnSpPr>
            <a:stCxn id="214" idx="0"/>
            <a:endCxn id="80" idx="2"/>
          </p:cNvCxnSpPr>
          <p:nvPr/>
        </p:nvCxnSpPr>
        <p:spPr>
          <a:xfrm flipV="1">
            <a:off x="2940302" y="2501746"/>
            <a:ext cx="1295216" cy="1982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stCxn id="87" idx="0"/>
            <a:endCxn id="79" idx="2"/>
          </p:cNvCxnSpPr>
          <p:nvPr/>
        </p:nvCxnSpPr>
        <p:spPr>
          <a:xfrm flipV="1">
            <a:off x="1523816" y="2501746"/>
            <a:ext cx="779463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stCxn id="85" idx="0"/>
            <a:endCxn id="82" idx="2"/>
          </p:cNvCxnSpPr>
          <p:nvPr/>
        </p:nvCxnSpPr>
        <p:spPr>
          <a:xfrm flipV="1">
            <a:off x="303523" y="2501746"/>
            <a:ext cx="198478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>
            <a:stCxn id="86" idx="0"/>
            <a:endCxn id="78" idx="2"/>
          </p:cNvCxnSpPr>
          <p:nvPr/>
        </p:nvCxnSpPr>
        <p:spPr>
          <a:xfrm flipV="1">
            <a:off x="837656" y="2501746"/>
            <a:ext cx="520002" cy="238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stCxn id="89" idx="0"/>
            <a:endCxn id="199" idx="2"/>
          </p:cNvCxnSpPr>
          <p:nvPr/>
        </p:nvCxnSpPr>
        <p:spPr>
          <a:xfrm flipV="1">
            <a:off x="4638815" y="2494844"/>
            <a:ext cx="1398513" cy="22382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>
            <a:stCxn id="90" idx="0"/>
            <a:endCxn id="83" idx="2"/>
          </p:cNvCxnSpPr>
          <p:nvPr/>
        </p:nvCxnSpPr>
        <p:spPr>
          <a:xfrm flipV="1">
            <a:off x="8094926" y="2501745"/>
            <a:ext cx="3154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>
            <a:endCxn id="84" idx="2"/>
          </p:cNvCxnSpPr>
          <p:nvPr/>
        </p:nvCxnSpPr>
        <p:spPr>
          <a:xfrm rot="16200000" flipV="1">
            <a:off x="8725739" y="2635091"/>
            <a:ext cx="354074" cy="8738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>
            <a:stCxn id="117" idx="0"/>
            <a:endCxn id="121" idx="2"/>
          </p:cNvCxnSpPr>
          <p:nvPr/>
        </p:nvCxnSpPr>
        <p:spPr>
          <a:xfrm flipV="1">
            <a:off x="1977812" y="2501746"/>
            <a:ext cx="1334521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>
            <a:stCxn id="231" idx="0"/>
            <a:endCxn id="81" idx="2"/>
          </p:cNvCxnSpPr>
          <p:nvPr/>
        </p:nvCxnSpPr>
        <p:spPr>
          <a:xfrm flipV="1">
            <a:off x="6461348" y="2501746"/>
            <a:ext cx="371677" cy="22009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>
            <a:stCxn id="216" idx="0"/>
            <a:endCxn id="204" idx="2"/>
          </p:cNvCxnSpPr>
          <p:nvPr/>
        </p:nvCxnSpPr>
        <p:spPr>
          <a:xfrm flipV="1">
            <a:off x="3783202" y="2501746"/>
            <a:ext cx="1390279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69889"/>
            <a:ext cx="8229600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b="1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Укрупненный план реализации проекта</a:t>
            </a:r>
            <a:endParaRPr lang="ru-RU" sz="20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" y="3402812"/>
            <a:ext cx="9143999" cy="34551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035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 sz="800" dirty="0"/>
          </a:p>
        </p:txBody>
      </p:sp>
      <p:sp>
        <p:nvSpPr>
          <p:cNvPr id="41" name="Пятиугольник 40"/>
          <p:cNvSpPr/>
          <p:nvPr/>
        </p:nvSpPr>
        <p:spPr>
          <a:xfrm>
            <a:off x="4891538" y="5698762"/>
            <a:ext cx="1303494" cy="400348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Строительство</a:t>
            </a:r>
          </a:p>
        </p:txBody>
      </p:sp>
      <p:sp>
        <p:nvSpPr>
          <p:cNvPr id="42" name="Пятиугольник 41"/>
          <p:cNvSpPr/>
          <p:nvPr/>
        </p:nvSpPr>
        <p:spPr>
          <a:xfrm>
            <a:off x="7057702" y="6300063"/>
            <a:ext cx="1111232" cy="256032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 smtClean="0"/>
              <a:t>Производство </a:t>
            </a:r>
            <a:r>
              <a:rPr lang="en-US" sz="1000" dirty="0" smtClean="0"/>
              <a:t>U</a:t>
            </a:r>
            <a:endParaRPr lang="ru-RU" sz="1000" dirty="0"/>
          </a:p>
        </p:txBody>
      </p:sp>
      <p:sp>
        <p:nvSpPr>
          <p:cNvPr id="43" name="Пятиугольник 42"/>
          <p:cNvSpPr/>
          <p:nvPr/>
        </p:nvSpPr>
        <p:spPr>
          <a:xfrm>
            <a:off x="8177210" y="5668149"/>
            <a:ext cx="969962" cy="40039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900" dirty="0"/>
              <a:t>Рекультивация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1" y="6612575"/>
            <a:ext cx="91012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997618" y="881746"/>
            <a:ext cx="72008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Выбор     ключевых вариантов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 реализации проекта.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детальной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проработке        данных       вариантов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реализации проекта.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1760354" y="881746"/>
            <a:ext cx="108585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850" dirty="0">
                <a:solidFill>
                  <a:schemeClr val="tx1"/>
                </a:solidFill>
              </a:rPr>
              <a:t>Выбор   оптимального варианта.                  Решение о  детальной проработке    данного варианта      реализации   проекта</a:t>
            </a:r>
          </a:p>
          <a:p>
            <a:pPr algn="ctr" rtl="1"/>
            <a:r>
              <a:rPr lang="ru-RU" sz="850" dirty="0">
                <a:solidFill>
                  <a:schemeClr val="tx1"/>
                </a:solidFill>
              </a:rPr>
              <a:t>(Решение о начале разработки </a:t>
            </a:r>
            <a:endParaRPr lang="en-US" sz="850" dirty="0">
              <a:solidFill>
                <a:schemeClr val="tx1"/>
              </a:solidFill>
            </a:endParaRPr>
          </a:p>
          <a:p>
            <a:pPr algn="ctr" rtl="1"/>
            <a:r>
              <a:rPr lang="ru-RU" sz="850" dirty="0" smtClean="0">
                <a:solidFill>
                  <a:schemeClr val="tx1"/>
                </a:solidFill>
              </a:rPr>
              <a:t>проектной </a:t>
            </a:r>
            <a:r>
              <a:rPr lang="ru-RU" sz="850" dirty="0">
                <a:solidFill>
                  <a:schemeClr val="tx1"/>
                </a:solidFill>
              </a:rPr>
              <a:t>документации ТЭО</a:t>
            </a:r>
            <a:r>
              <a:rPr lang="ru-RU" sz="900" dirty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3776981" y="881746"/>
            <a:ext cx="917073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Рассмотрение результатов </a:t>
            </a:r>
            <a:r>
              <a:rPr lang="en-US" sz="900" dirty="0" smtClean="0">
                <a:solidFill>
                  <a:schemeClr val="tx1"/>
                </a:solidFill>
              </a:rPr>
              <a:t>Scoping study</a:t>
            </a:r>
            <a:r>
              <a:rPr lang="ru-RU" sz="900" dirty="0" smtClean="0">
                <a:solidFill>
                  <a:schemeClr val="tx1"/>
                </a:solidFill>
              </a:rPr>
              <a:t>.</a:t>
            </a:r>
            <a:endParaRPr lang="ru-RU" sz="850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472985" y="881746"/>
            <a:ext cx="72008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запуске предприятия в </a:t>
            </a:r>
            <a:r>
              <a:rPr lang="ru-RU" sz="800" dirty="0">
                <a:solidFill>
                  <a:schemeClr val="tx1"/>
                </a:solidFill>
              </a:rPr>
              <a:t>эксплуатацию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52205" y="881746"/>
            <a:ext cx="899592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об участии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в проекте.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проведении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предварительных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исследований</a:t>
            </a:r>
          </a:p>
          <a:p>
            <a:pPr rtl="1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732783" y="881745"/>
            <a:ext cx="730594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выводе предприятия из эксплуатации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8572500" y="881745"/>
            <a:ext cx="57317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Решение  о закрытии проекта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105523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 smtClean="0"/>
              <a:t>А</a:t>
            </a:r>
          </a:p>
          <a:p>
            <a:pPr algn="ctr"/>
            <a:r>
              <a:rPr lang="ru-RU" sz="1200" dirty="0" smtClean="0"/>
              <a:t>1.0</a:t>
            </a:r>
            <a:endParaRPr lang="ru-RU" sz="1200" dirty="0"/>
          </a:p>
        </p:txBody>
      </p:sp>
      <p:sp>
        <p:nvSpPr>
          <p:cNvPr id="86" name="Овал 85"/>
          <p:cNvSpPr/>
          <p:nvPr/>
        </p:nvSpPr>
        <p:spPr>
          <a:xfrm>
            <a:off x="639656" y="2740133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 smtClean="0"/>
              <a:t>А</a:t>
            </a:r>
          </a:p>
          <a:p>
            <a:pPr algn="ctr"/>
            <a:r>
              <a:rPr lang="ru-RU" sz="1200" dirty="0" smtClean="0"/>
              <a:t>2.0</a:t>
            </a:r>
            <a:endParaRPr lang="ru-RU" sz="1200" dirty="0"/>
          </a:p>
        </p:txBody>
      </p:sp>
      <p:sp>
        <p:nvSpPr>
          <p:cNvPr id="87" name="Овал 86"/>
          <p:cNvSpPr/>
          <p:nvPr/>
        </p:nvSpPr>
        <p:spPr>
          <a:xfrm>
            <a:off x="1325816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В1.1</a:t>
            </a:r>
            <a:endParaRPr lang="ru-RU" sz="1200" dirty="0"/>
          </a:p>
        </p:txBody>
      </p:sp>
      <p:sp>
        <p:nvSpPr>
          <p:cNvPr id="89" name="Овал 88"/>
          <p:cNvSpPr/>
          <p:nvPr/>
        </p:nvSpPr>
        <p:spPr>
          <a:xfrm>
            <a:off x="4440815" y="2718668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В2</a:t>
            </a:r>
          </a:p>
        </p:txBody>
      </p:sp>
      <p:sp>
        <p:nvSpPr>
          <p:cNvPr id="90" name="Овал 89"/>
          <p:cNvSpPr/>
          <p:nvPr/>
        </p:nvSpPr>
        <p:spPr>
          <a:xfrm>
            <a:off x="7896926" y="2712700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С1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0" y="3165263"/>
            <a:ext cx="4864104" cy="25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641147" y="3165264"/>
            <a:ext cx="1665565" cy="25850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000" b="1" dirty="0">
                <a:solidFill>
                  <a:schemeClr val="bg1"/>
                </a:solidFill>
              </a:rPr>
              <a:t>Инвестиционная фаза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306714" y="3165262"/>
            <a:ext cx="2837286" cy="25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1779812" y="2712701"/>
            <a:ext cx="396000" cy="39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А1</a:t>
            </a:r>
            <a:endParaRPr lang="ru-RU" sz="1200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2889461" y="881746"/>
            <a:ext cx="845743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Принятие решения</a:t>
            </a:r>
            <a:r>
              <a:rPr lang="en-US" sz="900" dirty="0">
                <a:solidFill>
                  <a:schemeClr val="tx1"/>
                </a:solidFill>
              </a:rPr>
              <a:t> </a:t>
            </a:r>
            <a:r>
              <a:rPr lang="ru-RU" sz="900" dirty="0">
                <a:solidFill>
                  <a:schemeClr val="tx1"/>
                </a:solidFill>
              </a:rPr>
              <a:t>о приостановке </a:t>
            </a:r>
            <a:r>
              <a:rPr lang="ru-RU" sz="900" dirty="0" smtClean="0">
                <a:solidFill>
                  <a:schemeClr val="tx1"/>
                </a:solidFill>
              </a:rPr>
              <a:t>проекта. Разработка </a:t>
            </a:r>
            <a:r>
              <a:rPr lang="en-US" sz="900" dirty="0">
                <a:solidFill>
                  <a:schemeClr val="tx1"/>
                </a:solidFill>
              </a:rPr>
              <a:t>Scoping </a:t>
            </a:r>
            <a:r>
              <a:rPr lang="en-US" sz="900" dirty="0" smtClean="0">
                <a:solidFill>
                  <a:schemeClr val="tx1"/>
                </a:solidFill>
              </a:rPr>
              <a:t>study</a:t>
            </a:r>
            <a:r>
              <a:rPr lang="ru-RU" sz="900" dirty="0" smtClean="0">
                <a:solidFill>
                  <a:schemeClr val="tx1"/>
                </a:solidFill>
              </a:rPr>
              <a:t>.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61433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</a:t>
            </a:r>
            <a:r>
              <a:rPr lang="en-US" sz="900" dirty="0">
                <a:solidFill>
                  <a:schemeClr val="tx1"/>
                </a:solidFill>
                <a:cs typeface="Arial" pitchFamily="34" charset="0"/>
              </a:rPr>
              <a:t>7</a:t>
            </a:r>
            <a:endParaRPr lang="ru-RU" sz="9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211649" y="6579138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39" name="Пятиугольник 38"/>
          <p:cNvSpPr/>
          <p:nvPr/>
        </p:nvSpPr>
        <p:spPr>
          <a:xfrm>
            <a:off x="1258234" y="4566617"/>
            <a:ext cx="1137121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/>
              <a:t>ГРР и подсчет запасов</a:t>
            </a:r>
            <a:r>
              <a:rPr lang="en-US" sz="1000" dirty="0"/>
              <a:t> </a:t>
            </a:r>
            <a:r>
              <a:rPr lang="ru-RU" sz="1000" dirty="0" err="1"/>
              <a:t>з</a:t>
            </a:r>
            <a:r>
              <a:rPr lang="ru-RU" sz="1000" dirty="0"/>
              <a:t>. Южная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0" y="4110185"/>
            <a:ext cx="9144000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/>
              <a:t>Управление  проектом</a:t>
            </a:r>
          </a:p>
        </p:txBody>
      </p:sp>
      <p:sp>
        <p:nvSpPr>
          <p:cNvPr id="199" name="Прямоугольник 198"/>
          <p:cNvSpPr/>
          <p:nvPr/>
        </p:nvSpPr>
        <p:spPr>
          <a:xfrm>
            <a:off x="5653843" y="881747"/>
            <a:ext cx="766970" cy="16130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строительстве предприятия</a:t>
            </a:r>
          </a:p>
        </p:txBody>
      </p:sp>
      <p:sp>
        <p:nvSpPr>
          <p:cNvPr id="204" name="Прямоугольник 203"/>
          <p:cNvSpPr/>
          <p:nvPr/>
        </p:nvSpPr>
        <p:spPr>
          <a:xfrm>
            <a:off x="4751206" y="881746"/>
            <a:ext cx="844549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Выбор оптимального варианта реализации проекта. Решение о детальной проработке данного варианта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14" name="Овал 213"/>
          <p:cNvSpPr/>
          <p:nvPr/>
        </p:nvSpPr>
        <p:spPr>
          <a:xfrm>
            <a:off x="2742302" y="27000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А2</a:t>
            </a:r>
            <a:endParaRPr lang="ru-RU" sz="1200" dirty="0"/>
          </a:p>
        </p:txBody>
      </p:sp>
      <p:sp>
        <p:nvSpPr>
          <p:cNvPr id="216" name="Овал 215"/>
          <p:cNvSpPr/>
          <p:nvPr/>
        </p:nvSpPr>
        <p:spPr>
          <a:xfrm>
            <a:off x="3585202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/>
              <a:t>В</a:t>
            </a:r>
            <a:r>
              <a:rPr lang="en-US" sz="1200" dirty="0" smtClean="0"/>
              <a:t>1</a:t>
            </a:r>
            <a:endParaRPr lang="ru-RU" sz="1200" dirty="0"/>
          </a:p>
        </p:txBody>
      </p:sp>
      <p:sp>
        <p:nvSpPr>
          <p:cNvPr id="231" name="Овал 230"/>
          <p:cNvSpPr/>
          <p:nvPr/>
        </p:nvSpPr>
        <p:spPr>
          <a:xfrm>
            <a:off x="6263348" y="2721845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/>
              <a:t>В</a:t>
            </a:r>
            <a:r>
              <a:rPr lang="en-US" sz="1200" dirty="0"/>
              <a:t>3</a:t>
            </a:r>
            <a:endParaRPr lang="ru-RU" sz="1200" dirty="0"/>
          </a:p>
        </p:txBody>
      </p:sp>
      <p:sp>
        <p:nvSpPr>
          <p:cNvPr id="136" name="Параллелограмм 135"/>
          <p:cNvSpPr/>
          <p:nvPr/>
        </p:nvSpPr>
        <p:spPr>
          <a:xfrm>
            <a:off x="0" y="3397349"/>
            <a:ext cx="9148779" cy="307829"/>
          </a:xfrm>
          <a:prstGeom prst="parallelogram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>
              <a:lnSpc>
                <a:spcPts val="1000"/>
              </a:lnSpc>
            </a:pPr>
            <a:endParaRPr lang="ru-RU" sz="9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2" name="Овал 141"/>
          <p:cNvSpPr/>
          <p:nvPr/>
        </p:nvSpPr>
        <p:spPr>
          <a:xfrm>
            <a:off x="8748000" y="2718667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С2</a:t>
            </a:r>
          </a:p>
        </p:txBody>
      </p:sp>
      <p:sp>
        <p:nvSpPr>
          <p:cNvPr id="128" name="Овал 127"/>
          <p:cNvSpPr/>
          <p:nvPr/>
        </p:nvSpPr>
        <p:spPr>
          <a:xfrm>
            <a:off x="56127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92322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31" name="Овал 130"/>
          <p:cNvSpPr/>
          <p:nvPr/>
        </p:nvSpPr>
        <p:spPr>
          <a:xfrm>
            <a:off x="128517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38" name="Овал 137"/>
          <p:cNvSpPr/>
          <p:nvPr/>
        </p:nvSpPr>
        <p:spPr>
          <a:xfrm>
            <a:off x="1642360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40" name="Овал 139"/>
          <p:cNvSpPr/>
          <p:nvPr/>
        </p:nvSpPr>
        <p:spPr>
          <a:xfrm>
            <a:off x="1999547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2361498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3" name="Овал 152"/>
          <p:cNvSpPr/>
          <p:nvPr/>
        </p:nvSpPr>
        <p:spPr>
          <a:xfrm>
            <a:off x="27234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5" name="Овал 154"/>
          <p:cNvSpPr/>
          <p:nvPr/>
        </p:nvSpPr>
        <p:spPr>
          <a:xfrm>
            <a:off x="3085397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7" name="Овал 156"/>
          <p:cNvSpPr/>
          <p:nvPr/>
        </p:nvSpPr>
        <p:spPr>
          <a:xfrm>
            <a:off x="34473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9" name="Овал 158"/>
          <p:cNvSpPr/>
          <p:nvPr/>
        </p:nvSpPr>
        <p:spPr>
          <a:xfrm>
            <a:off x="380928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1" name="Овал 160"/>
          <p:cNvSpPr/>
          <p:nvPr/>
        </p:nvSpPr>
        <p:spPr>
          <a:xfrm>
            <a:off x="4171248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3" name="Овал 162"/>
          <p:cNvSpPr/>
          <p:nvPr/>
        </p:nvSpPr>
        <p:spPr>
          <a:xfrm>
            <a:off x="4533196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5" name="Овал 164"/>
          <p:cNvSpPr/>
          <p:nvPr/>
        </p:nvSpPr>
        <p:spPr>
          <a:xfrm>
            <a:off x="48951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7" name="Овал 166"/>
          <p:cNvSpPr/>
          <p:nvPr/>
        </p:nvSpPr>
        <p:spPr>
          <a:xfrm>
            <a:off x="5257097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0" name="Овал 169"/>
          <p:cNvSpPr/>
          <p:nvPr/>
        </p:nvSpPr>
        <p:spPr>
          <a:xfrm>
            <a:off x="56190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2" name="Овал 171"/>
          <p:cNvSpPr/>
          <p:nvPr/>
        </p:nvSpPr>
        <p:spPr>
          <a:xfrm>
            <a:off x="5980995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4" name="Овал 173"/>
          <p:cNvSpPr/>
          <p:nvPr/>
        </p:nvSpPr>
        <p:spPr>
          <a:xfrm>
            <a:off x="6342946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6" name="Овал 175"/>
          <p:cNvSpPr/>
          <p:nvPr/>
        </p:nvSpPr>
        <p:spPr>
          <a:xfrm>
            <a:off x="6704897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81" name="Прямоугольник 180"/>
          <p:cNvSpPr/>
          <p:nvPr/>
        </p:nvSpPr>
        <p:spPr>
          <a:xfrm>
            <a:off x="628144" y="6718129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2008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994856" y="6713368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2009</a:t>
            </a:r>
          </a:p>
        </p:txBody>
      </p:sp>
      <p:sp>
        <p:nvSpPr>
          <p:cNvPr id="185" name="Прямоугольник 184"/>
          <p:cNvSpPr/>
          <p:nvPr/>
        </p:nvSpPr>
        <p:spPr>
          <a:xfrm>
            <a:off x="1361569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2010</a:t>
            </a:r>
          </a:p>
        </p:txBody>
      </p:sp>
      <p:sp>
        <p:nvSpPr>
          <p:cNvPr id="186" name="Прямоугольник 185"/>
          <p:cNvSpPr/>
          <p:nvPr/>
        </p:nvSpPr>
        <p:spPr>
          <a:xfrm>
            <a:off x="1709230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2011</a:t>
            </a:r>
          </a:p>
        </p:txBody>
      </p:sp>
      <p:sp>
        <p:nvSpPr>
          <p:cNvPr id="187" name="Прямоугольник 186"/>
          <p:cNvSpPr/>
          <p:nvPr/>
        </p:nvSpPr>
        <p:spPr>
          <a:xfrm>
            <a:off x="2090233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2012</a:t>
            </a:r>
          </a:p>
        </p:txBody>
      </p:sp>
      <p:sp>
        <p:nvSpPr>
          <p:cNvPr id="188" name="Прямоугольник 187"/>
          <p:cNvSpPr/>
          <p:nvPr/>
        </p:nvSpPr>
        <p:spPr>
          <a:xfrm>
            <a:off x="2433130" y="6718131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2013</a:t>
            </a:r>
          </a:p>
        </p:txBody>
      </p:sp>
      <p:sp>
        <p:nvSpPr>
          <p:cNvPr id="189" name="Прямоугольник 188"/>
          <p:cNvSpPr/>
          <p:nvPr/>
        </p:nvSpPr>
        <p:spPr>
          <a:xfrm>
            <a:off x="2799844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2014</a:t>
            </a:r>
          </a:p>
        </p:txBody>
      </p:sp>
      <p:sp>
        <p:nvSpPr>
          <p:cNvPr id="190" name="Прямоугольник 189"/>
          <p:cNvSpPr/>
          <p:nvPr/>
        </p:nvSpPr>
        <p:spPr>
          <a:xfrm>
            <a:off x="3157030" y="6718133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2015</a:t>
            </a:r>
          </a:p>
        </p:txBody>
      </p:sp>
      <p:sp>
        <p:nvSpPr>
          <p:cNvPr id="191" name="Прямоугольник 190"/>
          <p:cNvSpPr/>
          <p:nvPr/>
        </p:nvSpPr>
        <p:spPr>
          <a:xfrm>
            <a:off x="3523744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2016</a:t>
            </a:r>
          </a:p>
        </p:txBody>
      </p:sp>
      <p:sp>
        <p:nvSpPr>
          <p:cNvPr id="192" name="Прямоугольник 191"/>
          <p:cNvSpPr/>
          <p:nvPr/>
        </p:nvSpPr>
        <p:spPr>
          <a:xfrm>
            <a:off x="3880933" y="6718131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2017</a:t>
            </a:r>
          </a:p>
        </p:txBody>
      </p:sp>
      <p:sp>
        <p:nvSpPr>
          <p:cNvPr id="193" name="Прямоугольник 192"/>
          <p:cNvSpPr/>
          <p:nvPr/>
        </p:nvSpPr>
        <p:spPr>
          <a:xfrm>
            <a:off x="4252406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2018</a:t>
            </a:r>
          </a:p>
        </p:txBody>
      </p:sp>
      <p:sp>
        <p:nvSpPr>
          <p:cNvPr id="194" name="Прямоугольник 193"/>
          <p:cNvSpPr/>
          <p:nvPr/>
        </p:nvSpPr>
        <p:spPr>
          <a:xfrm>
            <a:off x="4604832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2019</a:t>
            </a:r>
          </a:p>
        </p:txBody>
      </p:sp>
      <p:sp>
        <p:nvSpPr>
          <p:cNvPr id="195" name="Прямоугольник 194"/>
          <p:cNvSpPr/>
          <p:nvPr/>
        </p:nvSpPr>
        <p:spPr>
          <a:xfrm>
            <a:off x="4962018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2020</a:t>
            </a:r>
          </a:p>
        </p:txBody>
      </p:sp>
      <p:sp>
        <p:nvSpPr>
          <p:cNvPr id="196" name="Прямоугольник 195"/>
          <p:cNvSpPr/>
          <p:nvPr/>
        </p:nvSpPr>
        <p:spPr>
          <a:xfrm>
            <a:off x="5323967" y="6722894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2021</a:t>
            </a:r>
          </a:p>
        </p:txBody>
      </p:sp>
      <p:sp>
        <p:nvSpPr>
          <p:cNvPr id="197" name="Прямоугольник 196"/>
          <p:cNvSpPr/>
          <p:nvPr/>
        </p:nvSpPr>
        <p:spPr>
          <a:xfrm>
            <a:off x="5695440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2022</a:t>
            </a:r>
          </a:p>
        </p:txBody>
      </p:sp>
      <p:sp>
        <p:nvSpPr>
          <p:cNvPr id="198" name="Прямоугольник 197"/>
          <p:cNvSpPr/>
          <p:nvPr/>
        </p:nvSpPr>
        <p:spPr>
          <a:xfrm>
            <a:off x="6047866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2023</a:t>
            </a:r>
          </a:p>
        </p:txBody>
      </p:sp>
      <p:sp>
        <p:nvSpPr>
          <p:cNvPr id="200" name="Прямоугольник 199"/>
          <p:cNvSpPr/>
          <p:nvPr/>
        </p:nvSpPr>
        <p:spPr>
          <a:xfrm>
            <a:off x="6405052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2024</a:t>
            </a:r>
          </a:p>
        </p:txBody>
      </p:sp>
      <p:sp>
        <p:nvSpPr>
          <p:cNvPr id="201" name="Прямоугольник 200"/>
          <p:cNvSpPr/>
          <p:nvPr/>
        </p:nvSpPr>
        <p:spPr>
          <a:xfrm>
            <a:off x="6762242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2025</a:t>
            </a:r>
          </a:p>
        </p:txBody>
      </p:sp>
      <p:sp>
        <p:nvSpPr>
          <p:cNvPr id="207" name="Пятиугольник 206"/>
          <p:cNvSpPr/>
          <p:nvPr/>
        </p:nvSpPr>
        <p:spPr>
          <a:xfrm>
            <a:off x="795528" y="5703944"/>
            <a:ext cx="452064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ОБИН</a:t>
            </a:r>
          </a:p>
        </p:txBody>
      </p:sp>
      <p:sp>
        <p:nvSpPr>
          <p:cNvPr id="208" name="Прямоугольник 207"/>
          <p:cNvSpPr/>
          <p:nvPr/>
        </p:nvSpPr>
        <p:spPr>
          <a:xfrm>
            <a:off x="1247593" y="5703944"/>
            <a:ext cx="676274" cy="40511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err="1"/>
              <a:t>Проектиро-вание</a:t>
            </a:r>
            <a:endParaRPr lang="ru-RU" sz="1000" dirty="0"/>
          </a:p>
        </p:txBody>
      </p:sp>
      <p:sp>
        <p:nvSpPr>
          <p:cNvPr id="210" name="Прямоугольник 209"/>
          <p:cNvSpPr/>
          <p:nvPr/>
        </p:nvSpPr>
        <p:spPr>
          <a:xfrm>
            <a:off x="1914342" y="5713469"/>
            <a:ext cx="414337" cy="38576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endParaRPr lang="ru-RU" sz="1000" dirty="0"/>
          </a:p>
        </p:txBody>
      </p:sp>
      <p:sp>
        <p:nvSpPr>
          <p:cNvPr id="211" name="Пятиугольник 210"/>
          <p:cNvSpPr/>
          <p:nvPr/>
        </p:nvSpPr>
        <p:spPr>
          <a:xfrm>
            <a:off x="3719329" y="5703943"/>
            <a:ext cx="837518" cy="400347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800" dirty="0" err="1"/>
              <a:t>Проектиро</a:t>
            </a:r>
            <a:r>
              <a:rPr lang="ru-RU" sz="800" dirty="0"/>
              <a:t>-              </a:t>
            </a:r>
            <a:r>
              <a:rPr lang="ru-RU" sz="800" dirty="0" err="1"/>
              <a:t>вание</a:t>
            </a:r>
            <a:r>
              <a:rPr lang="ru-RU" sz="800" dirty="0"/>
              <a:t> и </a:t>
            </a:r>
            <a:r>
              <a:rPr lang="ru-RU" sz="800" dirty="0" err="1"/>
              <a:t>госэкспертиза</a:t>
            </a:r>
            <a:r>
              <a:rPr lang="ru-RU" sz="800" dirty="0"/>
              <a:t> </a:t>
            </a:r>
          </a:p>
        </p:txBody>
      </p:sp>
      <p:sp>
        <p:nvSpPr>
          <p:cNvPr id="213" name="Пятиугольник 212"/>
          <p:cNvSpPr/>
          <p:nvPr/>
        </p:nvSpPr>
        <p:spPr>
          <a:xfrm>
            <a:off x="1938154" y="4979516"/>
            <a:ext cx="385763" cy="362203"/>
          </a:xfrm>
          <a:prstGeom prst="homePlate">
            <a:avLst>
              <a:gd name="adj" fmla="val 58325"/>
            </a:avLst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SS</a:t>
            </a:r>
            <a:endParaRPr lang="ru-RU" sz="1000" dirty="0"/>
          </a:p>
        </p:txBody>
      </p:sp>
      <p:sp>
        <p:nvSpPr>
          <p:cNvPr id="217" name="Пятиугольник 216"/>
          <p:cNvSpPr/>
          <p:nvPr/>
        </p:nvSpPr>
        <p:spPr>
          <a:xfrm>
            <a:off x="3189104" y="4979517"/>
            <a:ext cx="530224" cy="35744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PFS</a:t>
            </a:r>
            <a:endParaRPr lang="ru-RU" sz="1000" dirty="0"/>
          </a:p>
        </p:txBody>
      </p:sp>
      <p:sp>
        <p:nvSpPr>
          <p:cNvPr id="219" name="Пятиугольник 218"/>
          <p:cNvSpPr/>
          <p:nvPr/>
        </p:nvSpPr>
        <p:spPr>
          <a:xfrm>
            <a:off x="4556847" y="5537498"/>
            <a:ext cx="352426" cy="71943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700" dirty="0" err="1"/>
              <a:t>Заяв</a:t>
            </a:r>
            <a:r>
              <a:rPr lang="en-US" sz="700" dirty="0"/>
              <a:t>-</a:t>
            </a:r>
            <a:r>
              <a:rPr lang="ru-RU" sz="700" dirty="0"/>
              <a:t>ка на финансирование, лицензии</a:t>
            </a:r>
          </a:p>
        </p:txBody>
      </p:sp>
      <p:sp>
        <p:nvSpPr>
          <p:cNvPr id="220" name="Пятиугольник 219"/>
          <p:cNvSpPr/>
          <p:nvPr/>
        </p:nvSpPr>
        <p:spPr>
          <a:xfrm>
            <a:off x="1500004" y="4979517"/>
            <a:ext cx="442913" cy="36220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ТО </a:t>
            </a:r>
            <a:r>
              <a:rPr lang="en-US" sz="1000" dirty="0"/>
              <a:t>PFS</a:t>
            </a:r>
            <a:endParaRPr lang="ru-RU" sz="1000" dirty="0"/>
          </a:p>
        </p:txBody>
      </p:sp>
      <p:sp>
        <p:nvSpPr>
          <p:cNvPr id="221" name="Пятиугольник 220"/>
          <p:cNvSpPr/>
          <p:nvPr/>
        </p:nvSpPr>
        <p:spPr>
          <a:xfrm>
            <a:off x="3719328" y="4973167"/>
            <a:ext cx="831299" cy="359025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FS</a:t>
            </a:r>
            <a:endParaRPr lang="ru-RU" sz="1000" dirty="0"/>
          </a:p>
        </p:txBody>
      </p:sp>
      <p:sp>
        <p:nvSpPr>
          <p:cNvPr id="227" name="Прямоугольник 226"/>
          <p:cNvSpPr/>
          <p:nvPr/>
        </p:nvSpPr>
        <p:spPr>
          <a:xfrm flipH="1">
            <a:off x="2323916" y="5713469"/>
            <a:ext cx="1395413" cy="3857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Оптимизация</a:t>
            </a:r>
          </a:p>
        </p:txBody>
      </p:sp>
      <p:cxnSp>
        <p:nvCxnSpPr>
          <p:cNvPr id="93" name="Прямая соединительная линия 92"/>
          <p:cNvCxnSpPr>
            <a:stCxn id="150" idx="3"/>
            <a:endCxn id="85" idx="4"/>
          </p:cNvCxnSpPr>
          <p:nvPr/>
        </p:nvCxnSpPr>
        <p:spPr>
          <a:xfrm flipV="1">
            <a:off x="296623" y="3108702"/>
            <a:ext cx="6901" cy="29972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149" idx="3"/>
            <a:endCxn id="86" idx="4"/>
          </p:cNvCxnSpPr>
          <p:nvPr/>
        </p:nvCxnSpPr>
        <p:spPr>
          <a:xfrm flipV="1">
            <a:off x="726308" y="3136133"/>
            <a:ext cx="111348" cy="27582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51" idx="3"/>
            <a:endCxn id="87" idx="4"/>
          </p:cNvCxnSpPr>
          <p:nvPr/>
        </p:nvCxnSpPr>
        <p:spPr>
          <a:xfrm flipV="1">
            <a:off x="1315732" y="3108701"/>
            <a:ext cx="208084" cy="3073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>
            <a:stCxn id="147" idx="3"/>
            <a:endCxn id="117" idx="4"/>
          </p:cNvCxnSpPr>
          <p:nvPr/>
        </p:nvCxnSpPr>
        <p:spPr>
          <a:xfrm flipV="1">
            <a:off x="1964492" y="3108702"/>
            <a:ext cx="13320" cy="31951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>
            <a:stCxn id="145" idx="3"/>
            <a:endCxn id="214" idx="4"/>
          </p:cNvCxnSpPr>
          <p:nvPr/>
        </p:nvCxnSpPr>
        <p:spPr>
          <a:xfrm flipV="1">
            <a:off x="2407955" y="3096002"/>
            <a:ext cx="532348" cy="32776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stCxn id="143" idx="3"/>
            <a:endCxn id="216" idx="4"/>
          </p:cNvCxnSpPr>
          <p:nvPr/>
        </p:nvCxnSpPr>
        <p:spPr>
          <a:xfrm flipH="1" flipV="1">
            <a:off x="3783202" y="3108701"/>
            <a:ext cx="500" cy="30639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>
            <a:stCxn id="48" idx="3"/>
            <a:endCxn id="89" idx="4"/>
          </p:cNvCxnSpPr>
          <p:nvPr/>
        </p:nvCxnSpPr>
        <p:spPr>
          <a:xfrm flipV="1">
            <a:off x="4620134" y="3114668"/>
            <a:ext cx="18681" cy="28814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>
            <a:stCxn id="113" idx="3"/>
            <a:endCxn id="231" idx="4"/>
          </p:cNvCxnSpPr>
          <p:nvPr/>
        </p:nvCxnSpPr>
        <p:spPr>
          <a:xfrm flipV="1">
            <a:off x="6195033" y="3117845"/>
            <a:ext cx="266315" cy="28496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stCxn id="75" idx="3"/>
          </p:cNvCxnSpPr>
          <p:nvPr/>
        </p:nvCxnSpPr>
        <p:spPr>
          <a:xfrm rot="16200000" flipV="1">
            <a:off x="8781183" y="3172027"/>
            <a:ext cx="396112" cy="6545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stCxn id="50" idx="3"/>
            <a:endCxn id="90" idx="4"/>
          </p:cNvCxnSpPr>
          <p:nvPr/>
        </p:nvCxnSpPr>
        <p:spPr>
          <a:xfrm rot="16200000" flipV="1">
            <a:off x="7956475" y="3247153"/>
            <a:ext cx="294111" cy="1720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7396710" y="6721403"/>
            <a:ext cx="599532" cy="8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</a:t>
            </a:r>
            <a:r>
              <a:rPr lang="en-US" sz="900" dirty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5-ХХХХ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705869" y="6716640"/>
            <a:ext cx="442911" cy="88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ХХХХ+2</a:t>
            </a:r>
          </a:p>
        </p:txBody>
      </p:sp>
      <p:sp>
        <p:nvSpPr>
          <p:cNvPr id="178" name="Овал 177"/>
          <p:cNvSpPr/>
          <p:nvPr/>
        </p:nvSpPr>
        <p:spPr>
          <a:xfrm>
            <a:off x="70668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2" name="Овал 201"/>
          <p:cNvSpPr/>
          <p:nvPr/>
        </p:nvSpPr>
        <p:spPr>
          <a:xfrm>
            <a:off x="8297861" y="6574619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3" name="Овал 202"/>
          <p:cNvSpPr/>
          <p:nvPr/>
        </p:nvSpPr>
        <p:spPr>
          <a:xfrm>
            <a:off x="8659812" y="6574619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5" name="Овал 204"/>
          <p:cNvSpPr/>
          <p:nvPr/>
        </p:nvSpPr>
        <p:spPr>
          <a:xfrm>
            <a:off x="9021761" y="6574618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6" name="Прямоугольник 205"/>
          <p:cNvSpPr/>
          <p:nvPr/>
        </p:nvSpPr>
        <p:spPr>
          <a:xfrm>
            <a:off x="8301057" y="6721403"/>
            <a:ext cx="442911" cy="88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ХХХХ+1</a:t>
            </a:r>
          </a:p>
        </p:txBody>
      </p:sp>
      <p:sp>
        <p:nvSpPr>
          <p:cNvPr id="137" name="Пятиугольник 136"/>
          <p:cNvSpPr/>
          <p:nvPr/>
        </p:nvSpPr>
        <p:spPr>
          <a:xfrm>
            <a:off x="2401235" y="4557092"/>
            <a:ext cx="787870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800" dirty="0"/>
              <a:t>ГРР и подсчет запасов</a:t>
            </a:r>
            <a:r>
              <a:rPr lang="en-US" sz="800" dirty="0"/>
              <a:t> </a:t>
            </a:r>
            <a:r>
              <a:rPr lang="ru-RU" sz="800" dirty="0"/>
              <a:t> м. Северное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27815" y="3162534"/>
            <a:ext cx="1561646" cy="246221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000" b="1" dirty="0" err="1">
                <a:solidFill>
                  <a:schemeClr val="bg1"/>
                </a:solidFill>
                <a:latin typeface="+mn-lt"/>
              </a:rPr>
              <a:t>Доинвестиционная</a:t>
            </a:r>
            <a:r>
              <a:rPr lang="ru-RU" sz="1000" b="1" dirty="0">
                <a:solidFill>
                  <a:schemeClr val="bg1"/>
                </a:solidFill>
                <a:latin typeface="+mn-lt"/>
              </a:rPr>
              <a:t> фаза</a:t>
            </a:r>
            <a:endParaRPr lang="ru-RU" sz="10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0991" y="3158592"/>
            <a:ext cx="1686680" cy="246221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000" b="1" dirty="0" err="1">
                <a:solidFill>
                  <a:schemeClr val="bg1"/>
                </a:solidFill>
                <a:latin typeface="+mn-lt"/>
              </a:rPr>
              <a:t>Постинвестиционная</a:t>
            </a:r>
            <a:r>
              <a:rPr lang="ru-RU" sz="1000" b="1" dirty="0">
                <a:solidFill>
                  <a:schemeClr val="bg1"/>
                </a:solidFill>
                <a:latin typeface="+mn-lt"/>
              </a:rPr>
              <a:t> фаза</a:t>
            </a:r>
            <a:endParaRPr lang="ru-RU" sz="1000" dirty="0">
              <a:latin typeface="+mn-lt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-23747" y="672467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2006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2641661" y="3419172"/>
            <a:ext cx="3152213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3.</a:t>
            </a:r>
          </a:p>
          <a:p>
            <a:pPr algn="ctr" rtl="1"/>
            <a:r>
              <a:rPr lang="ru-RU" sz="600" dirty="0">
                <a:latin typeface="+mn-lt"/>
              </a:rPr>
              <a:t>ТЭО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4836815" y="3408570"/>
            <a:ext cx="1358217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4.</a:t>
            </a:r>
          </a:p>
          <a:p>
            <a:pPr algn="ctr" rtl="1"/>
            <a:r>
              <a:rPr lang="ru-RU" sz="600" b="1" dirty="0">
                <a:latin typeface="+mn-lt"/>
              </a:rPr>
              <a:t>Проектирование и с</a:t>
            </a:r>
            <a:r>
              <a:rPr lang="ru-RU" sz="600" dirty="0">
                <a:latin typeface="+mn-lt"/>
              </a:rPr>
              <a:t>троительство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6217095" y="3415095"/>
            <a:ext cx="173044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5.</a:t>
            </a:r>
          </a:p>
          <a:p>
            <a:pPr algn="ctr" rtl="1"/>
            <a:r>
              <a:rPr lang="ru-RU" sz="600" dirty="0" smtClean="0">
                <a:latin typeface="+mn-lt"/>
              </a:rPr>
              <a:t>Эксплуатация</a:t>
            </a:r>
            <a:endParaRPr lang="ru-RU" sz="600" dirty="0">
              <a:latin typeface="+mn-lt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8112133" y="3397349"/>
            <a:ext cx="909629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6.</a:t>
            </a:r>
          </a:p>
          <a:p>
            <a:pPr algn="ctr" rtl="1"/>
            <a:r>
              <a:rPr lang="ru-RU" sz="600" dirty="0">
                <a:latin typeface="+mn-lt"/>
              </a:rPr>
              <a:t>Рекультивация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1480" y="3704353"/>
            <a:ext cx="364279" cy="36932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600" dirty="0">
                <a:latin typeface="+mn-lt"/>
              </a:rPr>
              <a:t>Pre-conception</a:t>
            </a:r>
            <a:endParaRPr lang="ru-RU" sz="600" dirty="0">
              <a:latin typeface="+mn-lt"/>
            </a:endParaRPr>
          </a:p>
        </p:txBody>
      </p:sp>
      <p:sp>
        <p:nvSpPr>
          <p:cNvPr id="152" name="Параллелограмм 151"/>
          <p:cNvSpPr/>
          <p:nvPr/>
        </p:nvSpPr>
        <p:spPr>
          <a:xfrm>
            <a:off x="320040" y="3702130"/>
            <a:ext cx="594360" cy="335033"/>
          </a:xfrm>
          <a:prstGeom prst="parallelogram">
            <a:avLst>
              <a:gd name="adj" fmla="val 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264022" y="3682076"/>
            <a:ext cx="384260" cy="369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600" dirty="0">
                <a:latin typeface="+mn-lt"/>
              </a:rPr>
              <a:t>Scoping Study</a:t>
            </a:r>
            <a:endParaRPr lang="ru-RU" sz="600" dirty="0">
              <a:latin typeface="+mn-lt"/>
            </a:endParaRPr>
          </a:p>
        </p:txBody>
      </p:sp>
      <p:sp>
        <p:nvSpPr>
          <p:cNvPr id="154" name="Параллелограмм 153"/>
          <p:cNvSpPr/>
          <p:nvPr/>
        </p:nvSpPr>
        <p:spPr>
          <a:xfrm>
            <a:off x="648282" y="3708226"/>
            <a:ext cx="1326822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1141196" y="3779048"/>
            <a:ext cx="332632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PFS</a:t>
            </a:r>
            <a:endParaRPr lang="ru-RU" sz="800" dirty="0">
              <a:latin typeface="+mn-lt"/>
            </a:endParaRPr>
          </a:p>
        </p:txBody>
      </p:sp>
      <p:sp>
        <p:nvSpPr>
          <p:cNvPr id="162" name="Параллелограмм 161"/>
          <p:cNvSpPr/>
          <p:nvPr/>
        </p:nvSpPr>
        <p:spPr>
          <a:xfrm>
            <a:off x="3776981" y="3696034"/>
            <a:ext cx="822451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3113955" y="3763453"/>
            <a:ext cx="2206779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FS</a:t>
            </a:r>
            <a:endParaRPr lang="ru-RU" sz="800" dirty="0">
              <a:latin typeface="+mn-lt"/>
            </a:endParaRPr>
          </a:p>
        </p:txBody>
      </p:sp>
      <p:sp>
        <p:nvSpPr>
          <p:cNvPr id="169" name="Параллелограмм 168"/>
          <p:cNvSpPr/>
          <p:nvPr/>
        </p:nvSpPr>
        <p:spPr>
          <a:xfrm>
            <a:off x="4608576" y="3711274"/>
            <a:ext cx="1586456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4651638" y="3759230"/>
            <a:ext cx="1543396" cy="215433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/>
              <a:t>Designing and </a:t>
            </a:r>
            <a:r>
              <a:rPr lang="en-US" sz="800" dirty="0">
                <a:latin typeface="+mn-lt"/>
              </a:rPr>
              <a:t>Construction</a:t>
            </a:r>
            <a:endParaRPr lang="ru-RU" sz="800" dirty="0">
              <a:latin typeface="+mn-lt"/>
            </a:endParaRPr>
          </a:p>
        </p:txBody>
      </p:sp>
      <p:sp>
        <p:nvSpPr>
          <p:cNvPr id="180" name="Параллелограмм 179"/>
          <p:cNvSpPr/>
          <p:nvPr/>
        </p:nvSpPr>
        <p:spPr>
          <a:xfrm>
            <a:off x="6195034" y="3699082"/>
            <a:ext cx="1897406" cy="335033"/>
          </a:xfrm>
          <a:prstGeom prst="parallelogram">
            <a:avLst>
              <a:gd name="adj" fmla="val 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6641591" y="3762046"/>
            <a:ext cx="1251086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Operation</a:t>
            </a:r>
            <a:endParaRPr lang="ru-RU" sz="800" dirty="0">
              <a:latin typeface="+mn-lt"/>
            </a:endParaRPr>
          </a:p>
        </p:txBody>
      </p:sp>
      <p:sp>
        <p:nvSpPr>
          <p:cNvPr id="215" name="Параллелограмм 214"/>
          <p:cNvSpPr/>
          <p:nvPr/>
        </p:nvSpPr>
        <p:spPr>
          <a:xfrm>
            <a:off x="8092440" y="3699082"/>
            <a:ext cx="1051560" cy="335033"/>
          </a:xfrm>
          <a:prstGeom prst="parallelogram">
            <a:avLst>
              <a:gd name="adj" fmla="val 1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8098081" y="3759302"/>
            <a:ext cx="923681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Site restoration</a:t>
            </a:r>
            <a:endParaRPr lang="ru-RU" sz="800" dirty="0">
              <a:latin typeface="+mn-lt"/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0800000">
            <a:off x="7950388" y="3402811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13" name="Равнобедренный треугольник 112"/>
          <p:cNvSpPr/>
          <p:nvPr/>
        </p:nvSpPr>
        <p:spPr>
          <a:xfrm rot="10800000">
            <a:off x="6033289" y="34028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75" name="Равнобедренный треугольник 74"/>
          <p:cNvSpPr/>
          <p:nvPr/>
        </p:nvSpPr>
        <p:spPr>
          <a:xfrm rot="10800000">
            <a:off x="8850223" y="3402811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48" name="Равнобедренный треугольник 47"/>
          <p:cNvSpPr/>
          <p:nvPr/>
        </p:nvSpPr>
        <p:spPr>
          <a:xfrm rot="10800000">
            <a:off x="4458390" y="34028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9" name="Равнобедренный треугольник 148"/>
          <p:cNvSpPr/>
          <p:nvPr/>
        </p:nvSpPr>
        <p:spPr>
          <a:xfrm rot="10800000">
            <a:off x="564564" y="3411956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51" name="Равнобедренный треугольник 50"/>
          <p:cNvSpPr/>
          <p:nvPr/>
        </p:nvSpPr>
        <p:spPr>
          <a:xfrm rot="10800000">
            <a:off x="1230111" y="3416087"/>
            <a:ext cx="171242" cy="30439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225" name="Параллелограмм 224"/>
          <p:cNvSpPr/>
          <p:nvPr/>
        </p:nvSpPr>
        <p:spPr>
          <a:xfrm>
            <a:off x="2423160" y="3705178"/>
            <a:ext cx="1359408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26" name="Параллелограмм 225"/>
          <p:cNvSpPr/>
          <p:nvPr/>
        </p:nvSpPr>
        <p:spPr>
          <a:xfrm>
            <a:off x="1956816" y="3705178"/>
            <a:ext cx="448056" cy="335033"/>
          </a:xfrm>
          <a:prstGeom prst="parallelogram">
            <a:avLst>
              <a:gd name="adj" fmla="val 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2990512" y="3779048"/>
            <a:ext cx="332632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PFS</a:t>
            </a:r>
            <a:endParaRPr lang="ru-RU" sz="800" dirty="0">
              <a:latin typeface="+mn-lt"/>
            </a:endParaRPr>
          </a:p>
        </p:txBody>
      </p:sp>
      <p:sp>
        <p:nvSpPr>
          <p:cNvPr id="224" name="Прямоугольник 223"/>
          <p:cNvSpPr/>
          <p:nvPr/>
        </p:nvSpPr>
        <p:spPr>
          <a:xfrm>
            <a:off x="2048680" y="3760760"/>
            <a:ext cx="332632" cy="215433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 smtClean="0">
                <a:latin typeface="+mn-lt"/>
              </a:rPr>
              <a:t>SS</a:t>
            </a:r>
            <a:endParaRPr lang="ru-RU" sz="800" dirty="0">
              <a:latin typeface="+mn-lt"/>
            </a:endParaRPr>
          </a:p>
        </p:txBody>
      </p:sp>
      <p:sp>
        <p:nvSpPr>
          <p:cNvPr id="147" name="Равнобедренный треугольник 146"/>
          <p:cNvSpPr/>
          <p:nvPr/>
        </p:nvSpPr>
        <p:spPr>
          <a:xfrm rot="10800000">
            <a:off x="1802748" y="34282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5" name="Равнобедренный треугольник 144"/>
          <p:cNvSpPr/>
          <p:nvPr/>
        </p:nvSpPr>
        <p:spPr>
          <a:xfrm rot="10800000">
            <a:off x="2246210" y="3423766"/>
            <a:ext cx="323488" cy="591046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3" name="Равнобедренный треугольник 142"/>
          <p:cNvSpPr/>
          <p:nvPr/>
        </p:nvSpPr>
        <p:spPr>
          <a:xfrm rot="10800000">
            <a:off x="3638809" y="3415095"/>
            <a:ext cx="289786" cy="580171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90279" y="3408422"/>
            <a:ext cx="433384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2.</a:t>
            </a:r>
          </a:p>
          <a:p>
            <a:pPr algn="ctr" rtl="1"/>
            <a:r>
              <a:rPr lang="ru-RU" sz="600" dirty="0">
                <a:latin typeface="+mn-lt"/>
              </a:rPr>
              <a:t>ОБИН</a:t>
            </a:r>
          </a:p>
        </p:txBody>
      </p:sp>
      <p:sp>
        <p:nvSpPr>
          <p:cNvPr id="228" name="Прямоугольник 227"/>
          <p:cNvSpPr/>
          <p:nvPr/>
        </p:nvSpPr>
        <p:spPr>
          <a:xfrm>
            <a:off x="1904870" y="3438078"/>
            <a:ext cx="60138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</a:t>
            </a:r>
            <a:r>
              <a:rPr lang="en-US" sz="600" b="1" dirty="0" smtClean="0">
                <a:latin typeface="+mn-lt"/>
              </a:rPr>
              <a:t>2.</a:t>
            </a:r>
            <a:r>
              <a:rPr lang="ru-RU" sz="600" b="1" dirty="0" smtClean="0">
                <a:latin typeface="+mn-lt"/>
              </a:rPr>
              <a:t>1</a:t>
            </a:r>
            <a:r>
              <a:rPr lang="ru-RU" sz="600" b="1" dirty="0">
                <a:latin typeface="+mn-lt"/>
              </a:rPr>
              <a:t>.</a:t>
            </a:r>
          </a:p>
          <a:p>
            <a:pPr algn="ctr" rtl="1"/>
            <a:r>
              <a:rPr lang="ru-RU" sz="600" dirty="0">
                <a:latin typeface="+mn-lt"/>
              </a:rPr>
              <a:t>Концепция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2929680" y="3416124"/>
            <a:ext cx="524535" cy="27698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</a:t>
            </a:r>
            <a:r>
              <a:rPr lang="ru-RU" sz="600" b="1" dirty="0" smtClean="0">
                <a:latin typeface="+mn-lt"/>
              </a:rPr>
              <a:t>2.2</a:t>
            </a:r>
            <a:endParaRPr lang="ru-RU" sz="600" b="1" dirty="0">
              <a:latin typeface="+mn-lt"/>
            </a:endParaRPr>
          </a:p>
          <a:p>
            <a:pPr algn="ctr" rtl="1"/>
            <a:r>
              <a:rPr lang="ru-RU" sz="600" dirty="0">
                <a:latin typeface="+mn-lt"/>
              </a:rPr>
              <a:t>ОБИН</a:t>
            </a:r>
          </a:p>
        </p:txBody>
      </p:sp>
      <p:sp>
        <p:nvSpPr>
          <p:cNvPr id="233" name="Пятиугольник 232"/>
          <p:cNvSpPr/>
          <p:nvPr/>
        </p:nvSpPr>
        <p:spPr>
          <a:xfrm>
            <a:off x="786384" y="4976469"/>
            <a:ext cx="429768" cy="36220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ОНИ</a:t>
            </a:r>
            <a:endParaRPr lang="ru-RU" sz="1000" dirty="0"/>
          </a:p>
        </p:txBody>
      </p:sp>
      <p:sp>
        <p:nvSpPr>
          <p:cNvPr id="234" name="Пятиугольник 233"/>
          <p:cNvSpPr/>
          <p:nvPr/>
        </p:nvSpPr>
        <p:spPr>
          <a:xfrm>
            <a:off x="344424" y="5700896"/>
            <a:ext cx="452064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ТЭД</a:t>
            </a:r>
            <a:endParaRPr lang="ru-RU" sz="1000" dirty="0"/>
          </a:p>
        </p:txBody>
      </p:sp>
      <p:sp>
        <p:nvSpPr>
          <p:cNvPr id="238" name="Пятиугольник 237"/>
          <p:cNvSpPr/>
          <p:nvPr/>
        </p:nvSpPr>
        <p:spPr>
          <a:xfrm>
            <a:off x="0" y="5700896"/>
            <a:ext cx="356616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ТЭП</a:t>
            </a:r>
            <a:endParaRPr lang="ru-RU" sz="1000" dirty="0"/>
          </a:p>
        </p:txBody>
      </p:sp>
      <p:sp>
        <p:nvSpPr>
          <p:cNvPr id="243" name="Пятиугольник 242"/>
          <p:cNvSpPr/>
          <p:nvPr/>
        </p:nvSpPr>
        <p:spPr>
          <a:xfrm>
            <a:off x="6195032" y="5963081"/>
            <a:ext cx="1982178" cy="304338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Строительство</a:t>
            </a:r>
            <a:endParaRPr lang="ru-RU" sz="1000" dirty="0"/>
          </a:p>
        </p:txBody>
      </p:sp>
      <p:sp>
        <p:nvSpPr>
          <p:cNvPr id="244" name="Пятиугольник 243"/>
          <p:cNvSpPr/>
          <p:nvPr/>
        </p:nvSpPr>
        <p:spPr>
          <a:xfrm>
            <a:off x="6195032" y="5441286"/>
            <a:ext cx="1973902" cy="392906"/>
          </a:xfrm>
          <a:prstGeom prst="homePlate">
            <a:avLst>
              <a:gd name="adj" fmla="val 53527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 smtClean="0"/>
              <a:t>Добыча руды</a:t>
            </a:r>
            <a:endParaRPr lang="ru-RU" sz="1000" dirty="0"/>
          </a:p>
        </p:txBody>
      </p:sp>
      <p:sp>
        <p:nvSpPr>
          <p:cNvPr id="241" name="Параллелограмм 240"/>
          <p:cNvSpPr/>
          <p:nvPr/>
        </p:nvSpPr>
        <p:spPr>
          <a:xfrm>
            <a:off x="1" y="3705178"/>
            <a:ext cx="329184" cy="335033"/>
          </a:xfrm>
          <a:prstGeom prst="parallelogram">
            <a:avLst>
              <a:gd name="adj" fmla="val 1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50" name="Равнобедренный треугольник 149"/>
          <p:cNvSpPr/>
          <p:nvPr/>
        </p:nvSpPr>
        <p:spPr>
          <a:xfrm rot="10800000">
            <a:off x="134878" y="340842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-99104" y="3365098"/>
            <a:ext cx="479517" cy="36933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0.</a:t>
            </a:r>
          </a:p>
          <a:p>
            <a:pPr algn="ctr" rtl="1"/>
            <a:r>
              <a:rPr lang="ru-RU" sz="600" dirty="0" err="1">
                <a:latin typeface="+mn-lt"/>
              </a:rPr>
              <a:t>Предкон-цепция</a:t>
            </a:r>
            <a:endParaRPr lang="ru-RU" sz="600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1682" y="3433750"/>
            <a:ext cx="60138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1.</a:t>
            </a:r>
          </a:p>
          <a:p>
            <a:pPr algn="ctr" rtl="1"/>
            <a:r>
              <a:rPr lang="ru-RU" sz="600" dirty="0">
                <a:latin typeface="+mn-lt"/>
              </a:rPr>
              <a:t>Концепция</a:t>
            </a:r>
          </a:p>
        </p:txBody>
      </p:sp>
      <p:cxnSp>
        <p:nvCxnSpPr>
          <p:cNvPr id="3" name="Прямая соединительная линия 2"/>
          <p:cNvCxnSpPr>
            <a:stCxn id="11" idx="0"/>
          </p:cNvCxnSpPr>
          <p:nvPr/>
        </p:nvCxnSpPr>
        <p:spPr>
          <a:xfrm flipH="1">
            <a:off x="2087008" y="3162534"/>
            <a:ext cx="0" cy="3391025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246210" y="5035189"/>
            <a:ext cx="104029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900" b="1" dirty="0">
                <a:latin typeface="+mn-lt"/>
              </a:rPr>
              <a:t>Решение  о возобновлении проектирования после </a:t>
            </a:r>
            <a:r>
              <a:rPr lang="en-US" sz="900" b="1" dirty="0">
                <a:latin typeface="+mn-lt"/>
              </a:rPr>
              <a:t>SS </a:t>
            </a:r>
            <a:r>
              <a:rPr lang="ru-RU" sz="900" b="1" dirty="0">
                <a:latin typeface="+mn-lt"/>
              </a:rPr>
              <a:t>либо после</a:t>
            </a:r>
            <a:r>
              <a:rPr lang="en-US" sz="900" b="1" dirty="0">
                <a:latin typeface="+mn-lt"/>
              </a:rPr>
              <a:t> PFS</a:t>
            </a:r>
            <a:endParaRPr lang="ru-RU" sz="900" b="1" dirty="0">
              <a:latin typeface="+mn-lt"/>
            </a:endParaRPr>
          </a:p>
        </p:txBody>
      </p:sp>
      <p:sp>
        <p:nvSpPr>
          <p:cNvPr id="183" name="Овал 182"/>
          <p:cNvSpPr/>
          <p:nvPr/>
        </p:nvSpPr>
        <p:spPr>
          <a:xfrm>
            <a:off x="2276217" y="5106642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26125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9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7">
    <a:dk1>
      <a:srgbClr val="000000"/>
    </a:dk1>
    <a:lt1>
      <a:srgbClr val="FFFFFF"/>
    </a:lt1>
    <a:dk2>
      <a:srgbClr val="000000"/>
    </a:dk2>
    <a:lt2>
      <a:srgbClr val="808080"/>
    </a:lt2>
    <a:accent1>
      <a:srgbClr val="5E5EFF"/>
    </a:accent1>
    <a:accent2>
      <a:srgbClr val="808080"/>
    </a:accent2>
    <a:accent3>
      <a:srgbClr val="FFFFFF"/>
    </a:accent3>
    <a:accent4>
      <a:srgbClr val="000000"/>
    </a:accent4>
    <a:accent5>
      <a:srgbClr val="B6B6FF"/>
    </a:accent5>
    <a:accent6>
      <a:srgbClr val="737373"/>
    </a:accent6>
    <a:hlink>
      <a:srgbClr val="000099"/>
    </a:hlink>
    <a:folHlink>
      <a:srgbClr val="DD5427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74498</TotalTime>
  <Words>3287</Words>
  <Application>Microsoft Office PowerPoint</Application>
  <PresentationFormat>Экран (4:3)</PresentationFormat>
  <Paragraphs>712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Лист Microsoft Excel 97-2003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Укрупненный план реализации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Предложения по оптимизации. Этажно-камерная система разработки с подэтажной отбойкой и донным выпуском руды</vt:lpstr>
      <vt:lpstr>Презентация PowerPoint</vt:lpstr>
      <vt:lpstr>Предложения по оптимизации. Технология рудо-перерабатывающего комплекса</vt:lpstr>
      <vt:lpstr>Итоги</vt:lpstr>
      <vt:lpstr>Контактные данные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Papa</dc:creator>
  <cp:lastModifiedBy>Социленков Дмитрий Александрович</cp:lastModifiedBy>
  <cp:revision>6147</cp:revision>
  <cp:lastPrinted>2011-12-09T12:18:57Z</cp:lastPrinted>
  <dcterms:created xsi:type="dcterms:W3CDTF">2009-08-16T12:31:00Z</dcterms:created>
  <dcterms:modified xsi:type="dcterms:W3CDTF">2012-02-29T12:06:37Z</dcterms:modified>
</cp:coreProperties>
</file>